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9" r:id="rId3"/>
    <p:sldId id="261" r:id="rId4"/>
    <p:sldId id="315" r:id="rId5"/>
    <p:sldId id="324" r:id="rId6"/>
    <p:sldId id="325" r:id="rId7"/>
    <p:sldId id="280" r:id="rId8"/>
    <p:sldId id="271" r:id="rId9"/>
    <p:sldId id="278" r:id="rId10"/>
    <p:sldId id="277" r:id="rId11"/>
    <p:sldId id="281" r:id="rId12"/>
    <p:sldId id="282" r:id="rId13"/>
    <p:sldId id="283" r:id="rId14"/>
    <p:sldId id="284" r:id="rId15"/>
    <p:sldId id="285" r:id="rId16"/>
    <p:sldId id="286" r:id="rId17"/>
    <p:sldId id="287" r:id="rId18"/>
    <p:sldId id="294" r:id="rId19"/>
    <p:sldId id="326" r:id="rId20"/>
    <p:sldId id="327" r:id="rId21"/>
    <p:sldId id="328" r:id="rId22"/>
    <p:sldId id="329" r:id="rId23"/>
    <p:sldId id="330" r:id="rId24"/>
    <p:sldId id="331" r:id="rId25"/>
    <p:sldId id="298" r:id="rId26"/>
    <p:sldId id="312" r:id="rId27"/>
    <p:sldId id="307" r:id="rId28"/>
    <p:sldId id="308" r:id="rId29"/>
    <p:sldId id="332" r:id="rId30"/>
    <p:sldId id="333" r:id="rId31"/>
    <p:sldId id="334" r:id="rId32"/>
    <p:sldId id="335" r:id="rId33"/>
    <p:sldId id="336" r:id="rId34"/>
    <p:sldId id="337" r:id="rId35"/>
    <p:sldId id="338" r:id="rId36"/>
    <p:sldId id="310" r:id="rId37"/>
    <p:sldId id="309" r:id="rId38"/>
    <p:sldId id="320" r:id="rId39"/>
    <p:sldId id="342" r:id="rId40"/>
    <p:sldId id="339" r:id="rId41"/>
    <p:sldId id="340" r:id="rId42"/>
    <p:sldId id="341" r:id="rId43"/>
    <p:sldId id="311"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688"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2B589-476F-491B-A8AB-4A6C6D37E3A4}" type="datetimeFigureOut">
              <a:rPr lang="zh-CN" altLang="en-US" smtClean="0"/>
              <a:t>2018/2/16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382F9-2EE8-40C2-802F-FBB42F8725B6}" type="slidenum">
              <a:rPr lang="zh-CN" altLang="en-US" smtClean="0"/>
              <a:t>‹#›</a:t>
            </a:fld>
            <a:endParaRPr lang="zh-CN" altLang="en-US"/>
          </a:p>
        </p:txBody>
      </p:sp>
    </p:spTree>
    <p:extLst>
      <p:ext uri="{BB962C8B-B14F-4D97-AF65-F5344CB8AC3E}">
        <p14:creationId xmlns:p14="http://schemas.microsoft.com/office/powerpoint/2010/main" val="124290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1382F9-2EE8-40C2-802F-FBB42F8725B6}" type="slidenum">
              <a:rPr lang="zh-CN" altLang="en-US" smtClean="0"/>
              <a:t>26</a:t>
            </a:fld>
            <a:endParaRPr lang="zh-CN" altLang="en-US"/>
          </a:p>
        </p:txBody>
      </p:sp>
    </p:spTree>
    <p:extLst>
      <p:ext uri="{BB962C8B-B14F-4D97-AF65-F5344CB8AC3E}">
        <p14:creationId xmlns:p14="http://schemas.microsoft.com/office/powerpoint/2010/main" val="397789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C35F44C-4ED6-4BD0-A44B-4CA2990AB40A}" type="datetimeFigureOut">
              <a:rPr lang="zh-CN" altLang="en-US" smtClean="0"/>
              <a:t>2018/2/16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DEC7C8-FFD4-4CC3-91E8-8C10F141516C}" type="slidenum">
              <a:rPr lang="zh-CN" altLang="en-US" smtClean="0"/>
              <a:t>‹#›</a:t>
            </a:fld>
            <a:endParaRPr lang="zh-CN" altLang="en-US"/>
          </a:p>
        </p:txBody>
      </p:sp>
    </p:spTree>
    <p:extLst>
      <p:ext uri="{BB962C8B-B14F-4D97-AF65-F5344CB8AC3E}">
        <p14:creationId xmlns:p14="http://schemas.microsoft.com/office/powerpoint/2010/main" val="87028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35F44C-4ED6-4BD0-A44B-4CA2990AB40A}" type="datetimeFigureOut">
              <a:rPr lang="zh-CN" altLang="en-US" smtClean="0"/>
              <a:t>2018/2/16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DEC7C8-FFD4-4CC3-91E8-8C10F141516C}" type="slidenum">
              <a:rPr lang="zh-CN" altLang="en-US" smtClean="0"/>
              <a:t>‹#›</a:t>
            </a:fld>
            <a:endParaRPr lang="zh-CN" altLang="en-US"/>
          </a:p>
        </p:txBody>
      </p:sp>
    </p:spTree>
    <p:extLst>
      <p:ext uri="{BB962C8B-B14F-4D97-AF65-F5344CB8AC3E}">
        <p14:creationId xmlns:p14="http://schemas.microsoft.com/office/powerpoint/2010/main" val="125400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35F44C-4ED6-4BD0-A44B-4CA2990AB40A}" type="datetimeFigureOut">
              <a:rPr lang="zh-CN" altLang="en-US" smtClean="0"/>
              <a:t>2018/2/16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DEC7C8-FFD4-4CC3-91E8-8C10F141516C}" type="slidenum">
              <a:rPr lang="zh-CN" altLang="en-US" smtClean="0"/>
              <a:t>‹#›</a:t>
            </a:fld>
            <a:endParaRPr lang="zh-CN" altLang="en-US"/>
          </a:p>
        </p:txBody>
      </p:sp>
    </p:spTree>
    <p:extLst>
      <p:ext uri="{BB962C8B-B14F-4D97-AF65-F5344CB8AC3E}">
        <p14:creationId xmlns:p14="http://schemas.microsoft.com/office/powerpoint/2010/main" val="154523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35F44C-4ED6-4BD0-A44B-4CA2990AB40A}" type="datetimeFigureOut">
              <a:rPr lang="zh-CN" altLang="en-US" smtClean="0"/>
              <a:t>2018/2/16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DEC7C8-FFD4-4CC3-91E8-8C10F141516C}" type="slidenum">
              <a:rPr lang="zh-CN" altLang="en-US" smtClean="0"/>
              <a:t>‹#›</a:t>
            </a:fld>
            <a:endParaRPr lang="zh-CN" altLang="en-US"/>
          </a:p>
        </p:txBody>
      </p:sp>
    </p:spTree>
    <p:extLst>
      <p:ext uri="{BB962C8B-B14F-4D97-AF65-F5344CB8AC3E}">
        <p14:creationId xmlns:p14="http://schemas.microsoft.com/office/powerpoint/2010/main" val="192952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C35F44C-4ED6-4BD0-A44B-4CA2990AB40A}" type="datetimeFigureOut">
              <a:rPr lang="zh-CN" altLang="en-US" smtClean="0"/>
              <a:t>2018/2/16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DEC7C8-FFD4-4CC3-91E8-8C10F141516C}" type="slidenum">
              <a:rPr lang="zh-CN" altLang="en-US" smtClean="0"/>
              <a:t>‹#›</a:t>
            </a:fld>
            <a:endParaRPr lang="zh-CN" altLang="en-US"/>
          </a:p>
        </p:txBody>
      </p:sp>
    </p:spTree>
    <p:extLst>
      <p:ext uri="{BB962C8B-B14F-4D97-AF65-F5344CB8AC3E}">
        <p14:creationId xmlns:p14="http://schemas.microsoft.com/office/powerpoint/2010/main" val="256137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C35F44C-4ED6-4BD0-A44B-4CA2990AB40A}" type="datetimeFigureOut">
              <a:rPr lang="zh-CN" altLang="en-US" smtClean="0"/>
              <a:t>2018/2/16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DEC7C8-FFD4-4CC3-91E8-8C10F141516C}" type="slidenum">
              <a:rPr lang="zh-CN" altLang="en-US" smtClean="0"/>
              <a:t>‹#›</a:t>
            </a:fld>
            <a:endParaRPr lang="zh-CN" altLang="en-US"/>
          </a:p>
        </p:txBody>
      </p:sp>
    </p:spTree>
    <p:extLst>
      <p:ext uri="{BB962C8B-B14F-4D97-AF65-F5344CB8AC3E}">
        <p14:creationId xmlns:p14="http://schemas.microsoft.com/office/powerpoint/2010/main" val="118761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C35F44C-4ED6-4BD0-A44B-4CA2990AB40A}" type="datetimeFigureOut">
              <a:rPr lang="zh-CN" altLang="en-US" smtClean="0"/>
              <a:t>2018/2/16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DEC7C8-FFD4-4CC3-91E8-8C10F141516C}" type="slidenum">
              <a:rPr lang="zh-CN" altLang="en-US" smtClean="0"/>
              <a:t>‹#›</a:t>
            </a:fld>
            <a:endParaRPr lang="zh-CN" altLang="en-US"/>
          </a:p>
        </p:txBody>
      </p:sp>
    </p:spTree>
    <p:extLst>
      <p:ext uri="{BB962C8B-B14F-4D97-AF65-F5344CB8AC3E}">
        <p14:creationId xmlns:p14="http://schemas.microsoft.com/office/powerpoint/2010/main" val="166627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35F44C-4ED6-4BD0-A44B-4CA2990AB40A}" type="datetimeFigureOut">
              <a:rPr lang="zh-CN" altLang="en-US" smtClean="0"/>
              <a:t>2018/2/16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DEC7C8-FFD4-4CC3-91E8-8C10F141516C}" type="slidenum">
              <a:rPr lang="zh-CN" altLang="en-US" smtClean="0"/>
              <a:t>‹#›</a:t>
            </a:fld>
            <a:endParaRPr lang="zh-CN" altLang="en-US"/>
          </a:p>
        </p:txBody>
      </p:sp>
    </p:spTree>
    <p:extLst>
      <p:ext uri="{BB962C8B-B14F-4D97-AF65-F5344CB8AC3E}">
        <p14:creationId xmlns:p14="http://schemas.microsoft.com/office/powerpoint/2010/main" val="374482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35F44C-4ED6-4BD0-A44B-4CA2990AB40A}" type="datetimeFigureOut">
              <a:rPr lang="zh-CN" altLang="en-US" smtClean="0"/>
              <a:t>2018/2/16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DEC7C8-FFD4-4CC3-91E8-8C10F141516C}" type="slidenum">
              <a:rPr lang="zh-CN" altLang="en-US" smtClean="0"/>
              <a:t>‹#›</a:t>
            </a:fld>
            <a:endParaRPr lang="zh-CN" altLang="en-US"/>
          </a:p>
        </p:txBody>
      </p:sp>
    </p:spTree>
    <p:extLst>
      <p:ext uri="{BB962C8B-B14F-4D97-AF65-F5344CB8AC3E}">
        <p14:creationId xmlns:p14="http://schemas.microsoft.com/office/powerpoint/2010/main" val="65990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35F44C-4ED6-4BD0-A44B-4CA2990AB40A}" type="datetimeFigureOut">
              <a:rPr lang="zh-CN" altLang="en-US" smtClean="0"/>
              <a:t>2018/2/16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DEC7C8-FFD4-4CC3-91E8-8C10F141516C}" type="slidenum">
              <a:rPr lang="zh-CN" altLang="en-US" smtClean="0"/>
              <a:t>‹#›</a:t>
            </a:fld>
            <a:endParaRPr lang="zh-CN" altLang="en-US"/>
          </a:p>
        </p:txBody>
      </p:sp>
    </p:spTree>
    <p:extLst>
      <p:ext uri="{BB962C8B-B14F-4D97-AF65-F5344CB8AC3E}">
        <p14:creationId xmlns:p14="http://schemas.microsoft.com/office/powerpoint/2010/main" val="118083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35F44C-4ED6-4BD0-A44B-4CA2990AB40A}" type="datetimeFigureOut">
              <a:rPr lang="zh-CN" altLang="en-US" smtClean="0"/>
              <a:t>2018/2/16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DEC7C8-FFD4-4CC3-91E8-8C10F141516C}" type="slidenum">
              <a:rPr lang="zh-CN" altLang="en-US" smtClean="0"/>
              <a:t>‹#›</a:t>
            </a:fld>
            <a:endParaRPr lang="zh-CN" altLang="en-US"/>
          </a:p>
        </p:txBody>
      </p:sp>
    </p:spTree>
    <p:extLst>
      <p:ext uri="{BB962C8B-B14F-4D97-AF65-F5344CB8AC3E}">
        <p14:creationId xmlns:p14="http://schemas.microsoft.com/office/powerpoint/2010/main" val="269839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F44C-4ED6-4BD0-A44B-4CA2990AB40A}" type="datetimeFigureOut">
              <a:rPr lang="zh-CN" altLang="en-US" smtClean="0"/>
              <a:t>2018/2/16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EC7C8-FFD4-4CC3-91E8-8C10F141516C}" type="slidenum">
              <a:rPr lang="zh-CN" altLang="en-US" smtClean="0"/>
              <a:t>‹#›</a:t>
            </a:fld>
            <a:endParaRPr lang="zh-CN" altLang="en-US"/>
          </a:p>
        </p:txBody>
      </p:sp>
    </p:spTree>
    <p:extLst>
      <p:ext uri="{BB962C8B-B14F-4D97-AF65-F5344CB8AC3E}">
        <p14:creationId xmlns:p14="http://schemas.microsoft.com/office/powerpoint/2010/main" val="2352938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1.xml"/><Relationship Id="rId7" Type="http://schemas.openxmlformats.org/officeDocument/2006/relationships/slide" Target="slide25.xml"/><Relationship Id="rId2"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3608" y="2768154"/>
            <a:ext cx="6912768"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宋体" panose="02010600040101010101" pitchFamily="2" charset="-122"/>
                <a:ea typeface="华文宋体" panose="02010600040101010101" pitchFamily="2" charset="-122"/>
              </a:rPr>
              <a:t>电泳技术的基本原理</a:t>
            </a:r>
          </a:p>
        </p:txBody>
      </p:sp>
    </p:spTree>
    <p:extLst>
      <p:ext uri="{BB962C8B-B14F-4D97-AF65-F5344CB8AC3E}">
        <p14:creationId xmlns:p14="http://schemas.microsoft.com/office/powerpoint/2010/main" val="118544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47057" y="620688"/>
            <a:ext cx="2057400" cy="808038"/>
          </a:xfrm>
        </p:spPr>
        <p:txBody>
          <a:bodyPr>
            <a:normAutofit/>
          </a:bodyPr>
          <a:lstStyle/>
          <a:p>
            <a:r>
              <a:rPr lang="zh-CN" altLang="en-US" sz="4000" b="1" dirty="0">
                <a:solidFill>
                  <a:srgbClr val="382DC1"/>
                </a:solidFill>
                <a:latin typeface="Times New Roman" pitchFamily="18" charset="0"/>
                <a:ea typeface="楷体_GB2312" pitchFamily="49" charset="-122"/>
              </a:rPr>
              <a:t>浓缩胶</a:t>
            </a:r>
          </a:p>
        </p:txBody>
      </p:sp>
      <p:sp>
        <p:nvSpPr>
          <p:cNvPr id="64515" name="Rectangle 3"/>
          <p:cNvSpPr>
            <a:spLocks noGrp="1" noChangeArrowheads="1"/>
          </p:cNvSpPr>
          <p:nvPr>
            <p:ph type="body" idx="1"/>
          </p:nvPr>
        </p:nvSpPr>
        <p:spPr>
          <a:xfrm>
            <a:off x="457200" y="1447800"/>
            <a:ext cx="8229600" cy="1862138"/>
          </a:xfrm>
        </p:spPr>
        <p:txBody>
          <a:bodyPr/>
          <a:lstStyle/>
          <a:p>
            <a:pPr marL="0" indent="0">
              <a:lnSpc>
                <a:spcPct val="90000"/>
              </a:lnSpc>
              <a:buNone/>
            </a:pPr>
            <a:r>
              <a:rPr lang="zh-CN" altLang="en-US" b="1" dirty="0">
                <a:latin typeface="楷体_GB2312" pitchFamily="49" charset="-122"/>
                <a:ea typeface="楷体_GB2312" pitchFamily="49" charset="-122"/>
              </a:rPr>
              <a:t>浓缩胶的作用是有堆积作用，凝胶浓度较小，孔径较大，把较稀的样品加在浓缩胶上，经过大孔径凝胶的迁移作用而被浓缩至一个狭窄的区带。</a:t>
            </a:r>
          </a:p>
        </p:txBody>
      </p:sp>
      <p:sp>
        <p:nvSpPr>
          <p:cNvPr id="64516" name="Rectangle 4"/>
          <p:cNvSpPr>
            <a:spLocks noChangeArrowheads="1"/>
          </p:cNvSpPr>
          <p:nvPr/>
        </p:nvSpPr>
        <p:spPr bwMode="auto">
          <a:xfrm>
            <a:off x="683568" y="3549197"/>
            <a:ext cx="172835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4000" b="1" dirty="0">
                <a:solidFill>
                  <a:srgbClr val="382DC1"/>
                </a:solidFill>
                <a:latin typeface="Times New Roman" pitchFamily="18" charset="0"/>
              </a:rPr>
              <a:t>分离胶</a:t>
            </a:r>
          </a:p>
        </p:txBody>
      </p:sp>
      <p:sp>
        <p:nvSpPr>
          <p:cNvPr id="64517" name="Rectangle 5"/>
          <p:cNvSpPr>
            <a:spLocks noChangeArrowheads="1"/>
          </p:cNvSpPr>
          <p:nvPr/>
        </p:nvSpPr>
        <p:spPr bwMode="auto">
          <a:xfrm>
            <a:off x="533400" y="43434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tx2"/>
              </a:buClr>
              <a:buSzPct val="70000"/>
            </a:pPr>
            <a:r>
              <a:rPr lang="zh-CN" altLang="en-US" sz="3200" b="1" dirty="0"/>
              <a:t>孔径较小</a:t>
            </a:r>
            <a:r>
              <a:rPr lang="en-US" altLang="zh-CN" sz="3200" b="1" dirty="0"/>
              <a:t>,</a:t>
            </a:r>
            <a:r>
              <a:rPr lang="zh-CN" altLang="en-US" sz="3200" b="1" dirty="0"/>
              <a:t>通过选择合适的凝胶浓度</a:t>
            </a:r>
            <a:r>
              <a:rPr lang="en-US" altLang="zh-CN" sz="3200" b="1" dirty="0"/>
              <a:t>,</a:t>
            </a:r>
            <a:r>
              <a:rPr lang="zh-CN" altLang="en-US" sz="3200" b="1" dirty="0"/>
              <a:t>可以使样品很好的分离</a:t>
            </a:r>
            <a:r>
              <a:rPr lang="en-US" altLang="zh-CN" b="1" dirty="0"/>
              <a:t>.</a:t>
            </a:r>
            <a:endParaRPr lang="en-US" altLang="zh-CN" sz="3000" b="1" dirty="0">
              <a:latin typeface="楷体_GB2312" pitchFamily="49" charset="-122"/>
            </a:endParaRPr>
          </a:p>
        </p:txBody>
      </p:sp>
      <p:sp>
        <p:nvSpPr>
          <p:cNvPr id="6" name="AutoShape 5">
            <a:hlinkClick r:id="rId2" action="ppaction://hlinksldjump" highlightClick="1"/>
          </p:cNvPr>
          <p:cNvSpPr>
            <a:spLocks noChangeArrowheads="1"/>
          </p:cNvSpPr>
          <p:nvPr/>
        </p:nvSpPr>
        <p:spPr bwMode="auto">
          <a:xfrm>
            <a:off x="8305800" y="6172200"/>
            <a:ext cx="457200" cy="5334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912750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85146" y="1077956"/>
            <a:ext cx="8640960" cy="578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zh-CN" altLang="en-US" sz="2800" b="1" dirty="0">
                <a:latin typeface="楷体_GB2312" pitchFamily="49" charset="-122"/>
              </a:rPr>
              <a:t>凝胶由两种不同的凝胶层组成。上层为浓缩胶，下层为分离胶。在上下电泳槽内充以</a:t>
            </a:r>
            <a:r>
              <a:rPr lang="en-US" altLang="zh-CN" sz="2800" b="1" dirty="0" err="1">
                <a:latin typeface="Times New Roman" pitchFamily="18" charset="0"/>
              </a:rPr>
              <a:t>Tris</a:t>
            </a:r>
            <a:r>
              <a:rPr lang="en-US" altLang="zh-CN" sz="2800" b="1" dirty="0">
                <a:latin typeface="Times New Roman" pitchFamily="18" charset="0"/>
              </a:rPr>
              <a:t>-</a:t>
            </a:r>
            <a:r>
              <a:rPr lang="zh-CN" altLang="en-US" sz="2800" b="1" dirty="0">
                <a:latin typeface="Times New Roman" pitchFamily="18" charset="0"/>
              </a:rPr>
              <a:t>甘氨酸缓冲液</a:t>
            </a:r>
            <a:r>
              <a:rPr lang="en-US" altLang="zh-CN" sz="2800" b="1" dirty="0">
                <a:latin typeface="Times New Roman" pitchFamily="18" charset="0"/>
              </a:rPr>
              <a:t>(pH8.3)</a:t>
            </a:r>
            <a:r>
              <a:rPr lang="zh-CN" altLang="en-US" sz="2800" b="1" dirty="0">
                <a:latin typeface="Times New Roman" pitchFamily="18" charset="0"/>
              </a:rPr>
              <a:t>，上层胶的缓冲液中加入</a:t>
            </a:r>
            <a:r>
              <a:rPr lang="en-US" altLang="zh-CN" sz="2800" b="1" dirty="0">
                <a:latin typeface="Times New Roman" pitchFamily="18" charset="0"/>
              </a:rPr>
              <a:t>PH=6.8</a:t>
            </a:r>
            <a:r>
              <a:rPr lang="zh-CN" altLang="en-US" sz="2800" b="1" dirty="0">
                <a:latin typeface="Times New Roman" pitchFamily="18" charset="0"/>
              </a:rPr>
              <a:t>的</a:t>
            </a:r>
            <a:r>
              <a:rPr lang="en-US" altLang="zh-CN" sz="2800" b="1" dirty="0" err="1">
                <a:latin typeface="Times New Roman" pitchFamily="18" charset="0"/>
              </a:rPr>
              <a:t>Tris</a:t>
            </a:r>
            <a:r>
              <a:rPr lang="en-US" altLang="zh-CN" sz="2800" b="1" dirty="0">
                <a:latin typeface="Times New Roman" pitchFamily="18" charset="0"/>
              </a:rPr>
              <a:t>-HCI,</a:t>
            </a:r>
            <a:r>
              <a:rPr lang="zh-CN" altLang="en-US" sz="2800" b="1" dirty="0">
                <a:latin typeface="Times New Roman" pitchFamily="18" charset="0"/>
              </a:rPr>
              <a:t>下层中的缓冲液中</a:t>
            </a:r>
            <a:r>
              <a:rPr lang="en-US" altLang="zh-CN" sz="2800" b="1" dirty="0" err="1">
                <a:latin typeface="Times New Roman" pitchFamily="18" charset="0"/>
              </a:rPr>
              <a:t>Tris</a:t>
            </a:r>
            <a:r>
              <a:rPr lang="en-US" altLang="zh-CN" sz="2800" b="1" dirty="0">
                <a:latin typeface="Times New Roman" pitchFamily="18" charset="0"/>
              </a:rPr>
              <a:t>-HCI</a:t>
            </a:r>
            <a:r>
              <a:rPr lang="zh-CN" altLang="en-US" sz="2800" b="1" dirty="0">
                <a:latin typeface="Times New Roman" pitchFamily="18" charset="0"/>
              </a:rPr>
              <a:t>的</a:t>
            </a:r>
            <a:r>
              <a:rPr lang="en-US" altLang="zh-CN" sz="2800" b="1" dirty="0">
                <a:latin typeface="Times New Roman" pitchFamily="18" charset="0"/>
              </a:rPr>
              <a:t>PH=8.8</a:t>
            </a:r>
            <a:r>
              <a:rPr lang="zh-CN" altLang="en-US" sz="2800" b="1" dirty="0">
                <a:latin typeface="Times New Roman" pitchFamily="18" charset="0"/>
              </a:rPr>
              <a:t>。这样便形成了凝胶孔径和缓冲液</a:t>
            </a:r>
            <a:r>
              <a:rPr lang="en-US" altLang="zh-CN" sz="2800" b="1" dirty="0">
                <a:latin typeface="Times New Roman" pitchFamily="18" charset="0"/>
              </a:rPr>
              <a:t>pH</a:t>
            </a:r>
            <a:r>
              <a:rPr lang="zh-CN" altLang="en-US" sz="2800" b="1" dirty="0">
                <a:latin typeface="Times New Roman" pitchFamily="18" charset="0"/>
              </a:rPr>
              <a:t>值的不连续性。在浓缩胶中 </a:t>
            </a:r>
            <a:r>
              <a:rPr lang="en-US" altLang="zh-CN" sz="2800" b="1" dirty="0" err="1">
                <a:latin typeface="Times New Roman" pitchFamily="18" charset="0"/>
              </a:rPr>
              <a:t>HCl</a:t>
            </a:r>
            <a:r>
              <a:rPr lang="zh-CN" altLang="en-US" sz="2800" b="1" dirty="0">
                <a:latin typeface="Times New Roman" pitchFamily="18" charset="0"/>
              </a:rPr>
              <a:t>几乎全部解离为</a:t>
            </a:r>
            <a:r>
              <a:rPr lang="en-US" altLang="zh-CN" sz="2800" b="1" dirty="0" err="1">
                <a:latin typeface="Times New Roman" pitchFamily="18" charset="0"/>
              </a:rPr>
              <a:t>Cl</a:t>
            </a:r>
            <a:r>
              <a:rPr lang="en-US" altLang="zh-CN" sz="2800" b="1" baseline="30000" dirty="0">
                <a:latin typeface="Times New Roman" pitchFamily="18" charset="0"/>
              </a:rPr>
              <a:t>-</a:t>
            </a:r>
            <a:r>
              <a:rPr lang="zh-CN" altLang="en-US" sz="2800" b="1" dirty="0">
                <a:latin typeface="Times New Roman" pitchFamily="18" charset="0"/>
              </a:rPr>
              <a:t>，但只有极少部分甘氨酸解离为</a:t>
            </a:r>
            <a:r>
              <a:rPr lang="en-US" altLang="zh-CN" sz="2800" b="1" dirty="0">
                <a:latin typeface="Times New Roman" pitchFamily="18" charset="0"/>
              </a:rPr>
              <a:t>H</a:t>
            </a:r>
            <a:r>
              <a:rPr lang="en-US" altLang="zh-CN" sz="2800" b="1" baseline="-25000" dirty="0">
                <a:latin typeface="Times New Roman" pitchFamily="18" charset="0"/>
              </a:rPr>
              <a:t>2</a:t>
            </a:r>
            <a:r>
              <a:rPr lang="en-US" altLang="zh-CN" sz="2800" b="1" dirty="0">
                <a:latin typeface="Times New Roman" pitchFamily="18" charset="0"/>
              </a:rPr>
              <a:t>NCH</a:t>
            </a:r>
            <a:r>
              <a:rPr lang="en-US" altLang="zh-CN" sz="2800" b="1" baseline="-25000" dirty="0">
                <a:latin typeface="Times New Roman" pitchFamily="18" charset="0"/>
              </a:rPr>
              <a:t>2</a:t>
            </a:r>
            <a:r>
              <a:rPr lang="en-US" altLang="zh-CN" sz="2800" b="1" dirty="0">
                <a:latin typeface="Times New Roman" pitchFamily="18" charset="0"/>
              </a:rPr>
              <a:t>COO</a:t>
            </a:r>
            <a:r>
              <a:rPr lang="en-US" altLang="zh-CN" sz="2800" b="1" baseline="30000" dirty="0">
                <a:latin typeface="Times New Roman" pitchFamily="18" charset="0"/>
              </a:rPr>
              <a:t>-</a:t>
            </a:r>
            <a:r>
              <a:rPr lang="zh-CN" altLang="en-US" sz="2800" b="1" dirty="0">
                <a:latin typeface="Times New Roman" pitchFamily="18" charset="0"/>
              </a:rPr>
              <a:t>。蛋白质的等电点一般在</a:t>
            </a:r>
            <a:r>
              <a:rPr lang="en-US" altLang="zh-CN" sz="2800" b="1" dirty="0">
                <a:latin typeface="Times New Roman" pitchFamily="18" charset="0"/>
              </a:rPr>
              <a:t>pH5</a:t>
            </a:r>
            <a:r>
              <a:rPr lang="zh-CN" altLang="en-US" sz="2800" b="1" dirty="0">
                <a:latin typeface="Times New Roman" pitchFamily="18" charset="0"/>
              </a:rPr>
              <a:t>左右，在此条件下其解离度在</a:t>
            </a:r>
            <a:r>
              <a:rPr lang="en-US" altLang="zh-CN" sz="2800" b="1" dirty="0" err="1">
                <a:latin typeface="Times New Roman" pitchFamily="18" charset="0"/>
              </a:rPr>
              <a:t>HCl</a:t>
            </a:r>
            <a:r>
              <a:rPr lang="zh-CN" altLang="en-US" sz="2800" b="1" dirty="0">
                <a:latin typeface="Times New Roman" pitchFamily="18" charset="0"/>
              </a:rPr>
              <a:t>和甘氨酸之间。当电泳系统通电后，这</a:t>
            </a:r>
            <a:r>
              <a:rPr lang="en-US" altLang="zh-CN" sz="2800" b="1" dirty="0">
                <a:latin typeface="Times New Roman" pitchFamily="18" charset="0"/>
              </a:rPr>
              <a:t>3</a:t>
            </a:r>
            <a:r>
              <a:rPr lang="zh-CN" altLang="en-US" sz="2800" b="1" dirty="0">
                <a:latin typeface="Times New Roman" pitchFamily="18" charset="0"/>
              </a:rPr>
              <a:t>种离子同向阳极移动。其有效泳动率依次为</a:t>
            </a:r>
            <a:r>
              <a:rPr lang="en-US" altLang="zh-CN" sz="2800" b="1" dirty="0" err="1">
                <a:latin typeface="Times New Roman" pitchFamily="18" charset="0"/>
              </a:rPr>
              <a:t>Cl</a:t>
            </a:r>
            <a:r>
              <a:rPr lang="en-US" altLang="zh-CN" sz="2800" b="1" baseline="30000" dirty="0">
                <a:latin typeface="Times New Roman" pitchFamily="18" charset="0"/>
              </a:rPr>
              <a:t>-</a:t>
            </a:r>
            <a:r>
              <a:rPr lang="zh-CN" altLang="en-US" sz="2800" b="1" dirty="0">
                <a:latin typeface="Times New Roman" pitchFamily="18" charset="0"/>
              </a:rPr>
              <a:t>＞蛋白质＞</a:t>
            </a:r>
            <a:r>
              <a:rPr lang="en-US" altLang="zh-CN" sz="2800" b="1" dirty="0">
                <a:latin typeface="Times New Roman" pitchFamily="18" charset="0"/>
              </a:rPr>
              <a:t>H</a:t>
            </a:r>
            <a:r>
              <a:rPr lang="en-US" altLang="zh-CN" sz="2800" b="1" baseline="-25000" dirty="0">
                <a:latin typeface="Times New Roman" pitchFamily="18" charset="0"/>
              </a:rPr>
              <a:t>2</a:t>
            </a:r>
            <a:r>
              <a:rPr lang="en-US" altLang="zh-CN" sz="2800" b="1" dirty="0">
                <a:latin typeface="Times New Roman" pitchFamily="18" charset="0"/>
              </a:rPr>
              <a:t>NCH</a:t>
            </a:r>
            <a:r>
              <a:rPr lang="en-US" altLang="zh-CN" sz="2800" b="1" baseline="-25000" dirty="0">
                <a:latin typeface="Times New Roman" pitchFamily="18" charset="0"/>
              </a:rPr>
              <a:t>2</a:t>
            </a:r>
            <a:r>
              <a:rPr lang="en-US" altLang="zh-CN" sz="2800" b="1" dirty="0">
                <a:latin typeface="Times New Roman" pitchFamily="18" charset="0"/>
              </a:rPr>
              <a:t>COO</a:t>
            </a:r>
            <a:r>
              <a:rPr lang="en-US" altLang="zh-CN" sz="2800" b="1" baseline="30000" dirty="0">
                <a:latin typeface="Times New Roman" pitchFamily="18" charset="0"/>
              </a:rPr>
              <a:t>-</a:t>
            </a:r>
            <a:r>
              <a:rPr lang="zh-CN" altLang="en-US" sz="2800" b="1" dirty="0">
                <a:latin typeface="Times New Roman" pitchFamily="18" charset="0"/>
              </a:rPr>
              <a:t>，故</a:t>
            </a:r>
            <a:r>
              <a:rPr lang="en-US" altLang="zh-CN" sz="2800" b="1" dirty="0">
                <a:latin typeface="Times New Roman" pitchFamily="18" charset="0"/>
              </a:rPr>
              <a:t>C1</a:t>
            </a:r>
            <a:r>
              <a:rPr lang="en-US" altLang="zh-CN" sz="2800" b="1" baseline="30000" dirty="0">
                <a:latin typeface="Times New Roman" pitchFamily="18" charset="0"/>
              </a:rPr>
              <a:t>-</a:t>
            </a:r>
            <a:r>
              <a:rPr lang="zh-CN" altLang="en-US" sz="2800" b="1" dirty="0">
                <a:latin typeface="Times New Roman" pitchFamily="18" charset="0"/>
              </a:rPr>
              <a:t>称为快离子，而</a:t>
            </a:r>
            <a:r>
              <a:rPr lang="en-US" altLang="zh-CN" sz="2800" b="1" dirty="0">
                <a:latin typeface="Times New Roman" pitchFamily="18" charset="0"/>
              </a:rPr>
              <a:t>H</a:t>
            </a:r>
            <a:r>
              <a:rPr lang="en-US" altLang="zh-CN" sz="2800" b="1" baseline="-25000" dirty="0">
                <a:latin typeface="Times New Roman" pitchFamily="18" charset="0"/>
              </a:rPr>
              <a:t>2</a:t>
            </a:r>
            <a:r>
              <a:rPr lang="en-US" altLang="zh-CN" sz="2800" b="1" dirty="0">
                <a:latin typeface="Times New Roman" pitchFamily="18" charset="0"/>
              </a:rPr>
              <a:t>NCH</a:t>
            </a:r>
            <a:r>
              <a:rPr lang="en-US" altLang="zh-CN" sz="2800" b="1" baseline="-25000" dirty="0">
                <a:latin typeface="Times New Roman" pitchFamily="18" charset="0"/>
              </a:rPr>
              <a:t>2</a:t>
            </a:r>
            <a:r>
              <a:rPr lang="en-US" altLang="zh-CN" sz="2800" b="1" dirty="0">
                <a:latin typeface="Times New Roman" pitchFamily="18" charset="0"/>
              </a:rPr>
              <a:t>COO</a:t>
            </a:r>
            <a:r>
              <a:rPr lang="en-US" altLang="zh-CN" sz="2800" b="1" baseline="30000" dirty="0">
                <a:latin typeface="Times New Roman" pitchFamily="18" charset="0"/>
              </a:rPr>
              <a:t>-</a:t>
            </a:r>
            <a:r>
              <a:rPr lang="en-US" altLang="zh-CN" sz="2800" b="1" dirty="0">
                <a:latin typeface="Times New Roman" pitchFamily="18" charset="0"/>
              </a:rPr>
              <a:t> </a:t>
            </a:r>
            <a:r>
              <a:rPr lang="zh-CN" altLang="en-US" sz="2800" b="1" dirty="0">
                <a:latin typeface="Times New Roman" pitchFamily="18" charset="0"/>
              </a:rPr>
              <a:t>称为慢离子。</a:t>
            </a:r>
          </a:p>
        </p:txBody>
      </p:sp>
      <p:sp>
        <p:nvSpPr>
          <p:cNvPr id="71683" name="Rectangle 3"/>
          <p:cNvSpPr>
            <a:spLocks noChangeArrowheads="1"/>
          </p:cNvSpPr>
          <p:nvPr/>
        </p:nvSpPr>
        <p:spPr bwMode="auto">
          <a:xfrm>
            <a:off x="1905000" y="269918"/>
            <a:ext cx="51816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4700" b="1" dirty="0">
                <a:solidFill>
                  <a:srgbClr val="382DC1"/>
                </a:solidFill>
                <a:latin typeface="Times New Roman" pitchFamily="18" charset="0"/>
              </a:rPr>
              <a:t>浓缩效应之一</a:t>
            </a:r>
          </a:p>
        </p:txBody>
      </p:sp>
    </p:spTree>
    <p:extLst>
      <p:ext uri="{BB962C8B-B14F-4D97-AF65-F5344CB8AC3E}">
        <p14:creationId xmlns:p14="http://schemas.microsoft.com/office/powerpoint/2010/main" val="2304776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diamond(in)">
                                      <p:cBhvr>
                                        <p:cTn id="7" dur="2000"/>
                                        <p:tgtEl>
                                          <p:spTgt spid="71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286000" y="152400"/>
            <a:ext cx="4572000" cy="1096963"/>
          </a:xfrm>
        </p:spPr>
        <p:txBody>
          <a:bodyPr/>
          <a:lstStyle/>
          <a:p>
            <a:pPr algn="ctr"/>
            <a:r>
              <a:rPr lang="zh-CN" altLang="en-US" sz="4300" b="1" dirty="0">
                <a:solidFill>
                  <a:srgbClr val="382DC1"/>
                </a:solidFill>
                <a:latin typeface="Times New Roman" pitchFamily="18" charset="0"/>
                <a:ea typeface="楷体_GB2312" pitchFamily="49" charset="-122"/>
              </a:rPr>
              <a:t>浓缩效应之二</a:t>
            </a:r>
          </a:p>
        </p:txBody>
      </p:sp>
      <p:sp>
        <p:nvSpPr>
          <p:cNvPr id="87043" name="Rectangle 3"/>
          <p:cNvSpPr>
            <a:spLocks noGrp="1" noChangeArrowheads="1"/>
          </p:cNvSpPr>
          <p:nvPr>
            <p:ph type="body" idx="1"/>
          </p:nvPr>
        </p:nvSpPr>
        <p:spPr>
          <a:xfrm>
            <a:off x="381000" y="1219200"/>
            <a:ext cx="8461375" cy="4953000"/>
          </a:xfrm>
        </p:spPr>
        <p:txBody>
          <a:bodyPr/>
          <a:lstStyle/>
          <a:p>
            <a:pPr>
              <a:lnSpc>
                <a:spcPct val="120000"/>
              </a:lnSpc>
              <a:spcBef>
                <a:spcPct val="0"/>
              </a:spcBef>
              <a:buClrTx/>
              <a:buSzTx/>
              <a:buFontTx/>
              <a:buNone/>
            </a:pPr>
            <a:r>
              <a:rPr lang="zh-CN" altLang="en-US" sz="2600" dirty="0">
                <a:ea typeface="楷体_GB2312" pitchFamily="49" charset="-122"/>
              </a:rPr>
              <a:t>　</a:t>
            </a:r>
            <a:r>
              <a:rPr lang="zh-CN" altLang="en-US" sz="2800" b="1" dirty="0">
                <a:ea typeface="楷体_GB2312" pitchFamily="49" charset="-122"/>
              </a:rPr>
              <a:t>电泳开始后，快离子在前，在它后面形成离子浓度低的区域即低电导区。电导与电压梯度成反比，所以低电导区有较高的电压梯度。这种高电压梯度使蛋白质和慢离子在快离子后面加速移动。在快离子和慢离子之间形成一个稳定而不断向阳极移动的界面。由于蛋白质的有效移动率恰好介于快慢离子之间，因此蛋白质离子就集聚在快慢离子之间被浓缩成一条狭窄带。这种浓缩效应可使蛋白质浓缩数百倍。</a:t>
            </a:r>
          </a:p>
        </p:txBody>
      </p:sp>
      <p:sp>
        <p:nvSpPr>
          <p:cNvPr id="4" name="AutoShape 5">
            <a:hlinkClick r:id="rId2" action="ppaction://hlinksldjump" highlightClick="1"/>
          </p:cNvPr>
          <p:cNvSpPr>
            <a:spLocks noChangeArrowheads="1"/>
          </p:cNvSpPr>
          <p:nvPr/>
        </p:nvSpPr>
        <p:spPr bwMode="auto">
          <a:xfrm>
            <a:off x="8305800" y="6172200"/>
            <a:ext cx="457200" cy="5334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4167490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checkerboard(across)">
                                      <p:cBhvr>
                                        <p:cTn id="7" dur="500"/>
                                        <p:tgtEl>
                                          <p:spTgt spid="870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457200" y="1660525"/>
            <a:ext cx="8534400" cy="418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pPr>
            <a:r>
              <a:rPr lang="en-US" altLang="zh-CN" sz="3600" dirty="0"/>
              <a:t>        </a:t>
            </a:r>
            <a:r>
              <a:rPr lang="zh-CN" altLang="en-US" sz="3600" b="1" dirty="0"/>
              <a:t>样品进入分离胶后，慢离子甘氨酸全部解离为负离子，泳动速率加快，很快超过蛋白质，高电压梯度随即消失。此时蛋白质在均一的外加电场下泳动，但由于蛋白质分子所带的有效电荷不同，使得各种蛋白质的泳动速率不同而形成一条条区带。</a:t>
            </a:r>
          </a:p>
        </p:txBody>
      </p:sp>
      <p:sp>
        <p:nvSpPr>
          <p:cNvPr id="72708" name="Rectangle 4"/>
          <p:cNvSpPr>
            <a:spLocks noChangeArrowheads="1"/>
          </p:cNvSpPr>
          <p:nvPr/>
        </p:nvSpPr>
        <p:spPr bwMode="auto">
          <a:xfrm>
            <a:off x="2514600" y="609600"/>
            <a:ext cx="43434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4300" b="1" dirty="0">
                <a:solidFill>
                  <a:srgbClr val="382DC1"/>
                </a:solidFill>
                <a:latin typeface="Times New Roman" pitchFamily="18" charset="0"/>
              </a:rPr>
              <a:t>电荷效应之一</a:t>
            </a:r>
          </a:p>
        </p:txBody>
      </p:sp>
    </p:spTree>
    <p:extLst>
      <p:ext uri="{BB962C8B-B14F-4D97-AF65-F5344CB8AC3E}">
        <p14:creationId xmlns:p14="http://schemas.microsoft.com/office/powerpoint/2010/main" val="426133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3400" y="457200"/>
            <a:ext cx="7620000" cy="838200"/>
          </a:xfrm>
        </p:spPr>
        <p:txBody>
          <a:bodyPr>
            <a:normAutofit fontScale="90000"/>
          </a:bodyPr>
          <a:lstStyle/>
          <a:p>
            <a:pPr algn="ctr"/>
            <a:r>
              <a:rPr lang="zh-CN" altLang="en-US" sz="5100" b="1" dirty="0">
                <a:solidFill>
                  <a:srgbClr val="382DC1"/>
                </a:solidFill>
                <a:latin typeface="Times New Roman" pitchFamily="18" charset="0"/>
                <a:ea typeface="楷体_GB2312" pitchFamily="49" charset="-122"/>
              </a:rPr>
              <a:t>电荷效应之二</a:t>
            </a:r>
          </a:p>
        </p:txBody>
      </p:sp>
      <p:sp>
        <p:nvSpPr>
          <p:cNvPr id="89091" name="Rectangle 3"/>
          <p:cNvSpPr>
            <a:spLocks noGrp="1" noChangeArrowheads="1"/>
          </p:cNvSpPr>
          <p:nvPr>
            <p:ph type="body" idx="1"/>
          </p:nvPr>
        </p:nvSpPr>
        <p:spPr>
          <a:xfrm>
            <a:off x="228600" y="1828800"/>
            <a:ext cx="8613775" cy="4038600"/>
          </a:xfrm>
        </p:spPr>
        <p:txBody>
          <a:bodyPr/>
          <a:lstStyle/>
          <a:p>
            <a:pPr>
              <a:lnSpc>
                <a:spcPct val="125000"/>
              </a:lnSpc>
              <a:spcBef>
                <a:spcPct val="0"/>
              </a:spcBef>
              <a:buClrTx/>
              <a:buSzTx/>
              <a:buFontTx/>
              <a:buNone/>
            </a:pPr>
            <a:r>
              <a:rPr lang="zh-CN" altLang="en-US" b="1" dirty="0">
                <a:latin typeface="楷体_GB2312" pitchFamily="49" charset="-122"/>
                <a:ea typeface="楷体_GB2312" pitchFamily="49" charset="-122"/>
              </a:rPr>
              <a:t>　   </a:t>
            </a:r>
            <a:r>
              <a:rPr lang="zh-CN" altLang="en-US" b="1" dirty="0">
                <a:latin typeface="Times New Roman" pitchFamily="18" charset="0"/>
                <a:ea typeface="楷体_GB2312" pitchFamily="49" charset="-122"/>
              </a:rPr>
              <a:t>与</a:t>
            </a:r>
            <a:r>
              <a:rPr lang="en-US" altLang="zh-CN" b="1" dirty="0">
                <a:latin typeface="Times New Roman" pitchFamily="18" charset="0"/>
                <a:ea typeface="楷体_GB2312" pitchFamily="49" charset="-122"/>
              </a:rPr>
              <a:t>SDS</a:t>
            </a:r>
            <a:r>
              <a:rPr lang="zh-CN" altLang="en-US" b="1" dirty="0">
                <a:latin typeface="Times New Roman" pitchFamily="18" charset="0"/>
                <a:ea typeface="楷体_GB2312" pitchFamily="49" charset="-122"/>
              </a:rPr>
              <a:t>结合的蛋白质的构型也发生变化，在水溶液中</a:t>
            </a:r>
            <a:r>
              <a:rPr lang="en-US" altLang="zh-CN" b="1" dirty="0">
                <a:latin typeface="Times New Roman" pitchFamily="18" charset="0"/>
                <a:ea typeface="楷体_GB2312" pitchFamily="49" charset="-122"/>
              </a:rPr>
              <a:t>SDS-</a:t>
            </a:r>
            <a:r>
              <a:rPr lang="zh-CN" altLang="en-US" b="1" dirty="0">
                <a:latin typeface="Times New Roman" pitchFamily="18" charset="0"/>
                <a:ea typeface="楷体_GB2312" pitchFamily="49" charset="-122"/>
              </a:rPr>
              <a:t>蛋白质复合物都具有相似的形状，使得</a:t>
            </a:r>
            <a:r>
              <a:rPr lang="en-US" altLang="zh-CN" b="1" dirty="0">
                <a:latin typeface="Times New Roman" pitchFamily="18" charset="0"/>
                <a:ea typeface="楷体_GB2312" pitchFamily="49" charset="-122"/>
              </a:rPr>
              <a:t>SDS-PAGE</a:t>
            </a:r>
            <a:r>
              <a:rPr lang="zh-CN" altLang="en-US" b="1" dirty="0">
                <a:latin typeface="Times New Roman" pitchFamily="18" charset="0"/>
                <a:ea typeface="楷体_GB2312" pitchFamily="49" charset="-122"/>
              </a:rPr>
              <a:t>电泳的泳动率不再受蛋白质原有电荷与形状的影响。因此，各种</a:t>
            </a:r>
            <a:r>
              <a:rPr lang="en-US" altLang="zh-CN" b="1" dirty="0">
                <a:latin typeface="Times New Roman" pitchFamily="18" charset="0"/>
                <a:ea typeface="楷体_GB2312" pitchFamily="49" charset="-122"/>
              </a:rPr>
              <a:t>SDS-</a:t>
            </a:r>
            <a:r>
              <a:rPr lang="zh-CN" altLang="en-US" b="1" dirty="0">
                <a:latin typeface="Times New Roman" pitchFamily="18" charset="0"/>
                <a:ea typeface="楷体_GB2312" pitchFamily="49" charset="-122"/>
              </a:rPr>
              <a:t>蛋白质复合物在电泳中不同的泳动率只反映了蛋白质分子量的不同。</a:t>
            </a:r>
          </a:p>
          <a:p>
            <a:endParaRPr lang="en-US" altLang="zh-CN" b="1" dirty="0">
              <a:latin typeface="楷体_GB2312" pitchFamily="49" charset="-122"/>
              <a:ea typeface="楷体_GB2312" pitchFamily="49" charset="-122"/>
            </a:endParaRPr>
          </a:p>
        </p:txBody>
      </p:sp>
    </p:spTree>
    <p:extLst>
      <p:ext uri="{BB962C8B-B14F-4D97-AF65-F5344CB8AC3E}">
        <p14:creationId xmlns:p14="http://schemas.microsoft.com/office/powerpoint/2010/main" val="2027958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a:r>
              <a:rPr lang="zh-CN" altLang="en-US" sz="5700" b="1" dirty="0">
                <a:solidFill>
                  <a:srgbClr val="382DC1"/>
                </a:solidFill>
                <a:latin typeface="Times New Roman" pitchFamily="18" charset="0"/>
                <a:ea typeface="楷体_GB2312" pitchFamily="49" charset="-122"/>
              </a:rPr>
              <a:t>电荷效应之三</a:t>
            </a:r>
          </a:p>
        </p:txBody>
      </p:sp>
      <p:sp>
        <p:nvSpPr>
          <p:cNvPr id="88067" name="Rectangle 3"/>
          <p:cNvSpPr>
            <a:spLocks noGrp="1" noChangeArrowheads="1"/>
          </p:cNvSpPr>
          <p:nvPr>
            <p:ph type="body" idx="1"/>
          </p:nvPr>
        </p:nvSpPr>
        <p:spPr>
          <a:xfrm>
            <a:off x="304800" y="1905000"/>
            <a:ext cx="8382000" cy="3995738"/>
          </a:xfrm>
        </p:spPr>
        <p:txBody>
          <a:bodyPr/>
          <a:lstStyle/>
          <a:p>
            <a:pPr>
              <a:buFont typeface="Wingdings" pitchFamily="2" charset="2"/>
              <a:buNone/>
            </a:pPr>
            <a:r>
              <a:rPr lang="en-US" altLang="zh-CN" dirty="0">
                <a:latin typeface="楷体_GB2312" pitchFamily="49" charset="-122"/>
                <a:ea typeface="楷体_GB2312" pitchFamily="49" charset="-122"/>
              </a:rPr>
              <a:t>      </a:t>
            </a:r>
            <a:r>
              <a:rPr lang="zh-CN" altLang="en-US" b="1" dirty="0">
                <a:latin typeface="Times New Roman" pitchFamily="18" charset="0"/>
                <a:ea typeface="楷体_GB2312" pitchFamily="49" charset="-122"/>
              </a:rPr>
              <a:t>在</a:t>
            </a:r>
            <a:r>
              <a:rPr lang="en-US" altLang="zh-CN" b="1" dirty="0">
                <a:latin typeface="Times New Roman" pitchFamily="18" charset="0"/>
                <a:ea typeface="楷体_GB2312" pitchFamily="49" charset="-122"/>
              </a:rPr>
              <a:t>SDS-PAGE</a:t>
            </a:r>
            <a:r>
              <a:rPr lang="zh-CN" altLang="en-US" b="1" dirty="0">
                <a:latin typeface="Times New Roman" pitchFamily="18" charset="0"/>
                <a:ea typeface="楷体_GB2312" pitchFamily="49" charset="-122"/>
              </a:rPr>
              <a:t>电泳中，由于</a:t>
            </a:r>
            <a:r>
              <a:rPr lang="en-US" altLang="zh-CN" b="1" dirty="0">
                <a:latin typeface="Times New Roman" pitchFamily="18" charset="0"/>
                <a:ea typeface="楷体_GB2312" pitchFamily="49" charset="-122"/>
              </a:rPr>
              <a:t>SDS</a:t>
            </a:r>
            <a:r>
              <a:rPr lang="zh-CN" altLang="en-US" b="1" dirty="0">
                <a:latin typeface="Times New Roman" pitchFamily="18" charset="0"/>
                <a:ea typeface="楷体_GB2312" pitchFamily="49" charset="-122"/>
              </a:rPr>
              <a:t>这种阴离子表面活性剂以一定比例和蛋白质结合成复合物，使蛋白质分子带负电荷，这种负电荷远远超过了蛋白质分子原有的电荷差别，从而降低或消除了蛋白质天然电荷的差别；此外，由多亚基组成的蛋白质和</a:t>
            </a:r>
            <a:r>
              <a:rPr lang="en-US" altLang="zh-CN" b="1" dirty="0">
                <a:latin typeface="Times New Roman" pitchFamily="18" charset="0"/>
                <a:ea typeface="楷体_GB2312" pitchFamily="49" charset="-122"/>
              </a:rPr>
              <a:t>SDS</a:t>
            </a:r>
            <a:r>
              <a:rPr lang="zh-CN" altLang="en-US" b="1" dirty="0">
                <a:latin typeface="Times New Roman" pitchFamily="18" charset="0"/>
                <a:ea typeface="楷体_GB2312" pitchFamily="49" charset="-122"/>
              </a:rPr>
              <a:t>结合后都解离成亚单位，这是因为</a:t>
            </a:r>
            <a:r>
              <a:rPr lang="en-US" altLang="zh-CN" b="1" dirty="0">
                <a:latin typeface="Times New Roman" pitchFamily="18" charset="0"/>
                <a:ea typeface="楷体_GB2312" pitchFamily="49" charset="-122"/>
              </a:rPr>
              <a:t>SDS</a:t>
            </a:r>
            <a:r>
              <a:rPr lang="zh-CN" altLang="en-US" b="1" dirty="0">
                <a:latin typeface="Times New Roman" pitchFamily="18" charset="0"/>
                <a:ea typeface="楷体_GB2312" pitchFamily="49" charset="-122"/>
              </a:rPr>
              <a:t>破坏了蛋白质氢键、疏水键等非共价键。</a:t>
            </a:r>
          </a:p>
        </p:txBody>
      </p:sp>
      <p:sp>
        <p:nvSpPr>
          <p:cNvPr id="5" name="AutoShape 5">
            <a:hlinkClick r:id="rId2" action="ppaction://hlinksldjump" highlightClick="1"/>
          </p:cNvPr>
          <p:cNvSpPr>
            <a:spLocks noChangeArrowheads="1"/>
          </p:cNvSpPr>
          <p:nvPr/>
        </p:nvSpPr>
        <p:spPr bwMode="auto">
          <a:xfrm>
            <a:off x="8305800" y="6172200"/>
            <a:ext cx="457200" cy="5334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3348981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0" y="1524000"/>
            <a:ext cx="8991600" cy="4800600"/>
          </a:xfrm>
        </p:spPr>
        <p:txBody>
          <a:bodyPr/>
          <a:lstStyle/>
          <a:p>
            <a:pPr algn="just">
              <a:lnSpc>
                <a:spcPct val="120000"/>
              </a:lnSpc>
            </a:pPr>
            <a:r>
              <a:rPr lang="en-US" altLang="zh-CN" sz="2600" b="1" dirty="0">
                <a:latin typeface="Times New Roman" pitchFamily="18" charset="0"/>
                <a:ea typeface="楷体_GB2312" pitchFamily="49" charset="-122"/>
              </a:rPr>
              <a:t>SDS</a:t>
            </a:r>
            <a:r>
              <a:rPr lang="zh-CN" altLang="en-US" sz="2600" b="1" dirty="0">
                <a:latin typeface="Times New Roman" pitchFamily="18" charset="0"/>
                <a:ea typeface="楷体_GB2312" pitchFamily="49" charset="-122"/>
              </a:rPr>
              <a:t>聚丙烯酰胺凝胶的有效分离范围取决于用于灌胶的</a:t>
            </a:r>
            <a:r>
              <a:rPr lang="zh-CN" altLang="en-US" sz="2600" b="1" dirty="0">
                <a:solidFill>
                  <a:srgbClr val="382DC1"/>
                </a:solidFill>
                <a:latin typeface="Times New Roman" pitchFamily="18" charset="0"/>
                <a:ea typeface="楷体_GB2312" pitchFamily="49" charset="-122"/>
              </a:rPr>
              <a:t>聚丙烯酰胺的浓度和交联度</a:t>
            </a:r>
            <a:r>
              <a:rPr lang="zh-CN" altLang="en-US" sz="2600" b="1" dirty="0">
                <a:latin typeface="Times New Roman" pitchFamily="18" charset="0"/>
                <a:ea typeface="楷体_GB2312" pitchFamily="49" charset="-122"/>
              </a:rPr>
              <a:t>。在没有交联剂的情况下聚合的丙烯酰胺形成毫无价值的粘稠溶液，而经双丙烯酰胺交联后凝胶的刚性和抗张强度都有所增加，并形成</a:t>
            </a:r>
            <a:r>
              <a:rPr lang="en-US" altLang="zh-CN" sz="2600" b="1" dirty="0">
                <a:latin typeface="Times New Roman" pitchFamily="18" charset="0"/>
                <a:ea typeface="楷体_GB2312" pitchFamily="49" charset="-122"/>
              </a:rPr>
              <a:t>SDS-</a:t>
            </a:r>
            <a:r>
              <a:rPr lang="zh-CN" altLang="en-US" sz="2600" b="1" dirty="0">
                <a:latin typeface="Times New Roman" pitchFamily="18" charset="0"/>
                <a:ea typeface="楷体_GB2312" pitchFamily="49" charset="-122"/>
              </a:rPr>
              <a:t>蛋白质复合物必须通过的小孔。这些小孔的孔径随 “</a:t>
            </a:r>
            <a:r>
              <a:rPr lang="zh-CN" altLang="en-US" sz="2600" b="1" dirty="0">
                <a:solidFill>
                  <a:srgbClr val="382DC1"/>
                </a:solidFill>
                <a:latin typeface="Times New Roman" pitchFamily="18" charset="0"/>
                <a:ea typeface="楷体_GB2312" pitchFamily="49" charset="-122"/>
              </a:rPr>
              <a:t>双丙烯酰胺～丙烯酰胺” 比率的增加而变小</a:t>
            </a:r>
            <a:r>
              <a:rPr lang="zh-CN" altLang="en-US" sz="2600" b="1" dirty="0">
                <a:latin typeface="Times New Roman" pitchFamily="18" charset="0"/>
                <a:ea typeface="楷体_GB2312" pitchFamily="49" charset="-122"/>
              </a:rPr>
              <a:t>，比率接近 </a:t>
            </a:r>
            <a:r>
              <a:rPr lang="en-US" altLang="zh-CN" sz="2600" b="1" dirty="0">
                <a:solidFill>
                  <a:srgbClr val="382DC1"/>
                </a:solidFill>
                <a:latin typeface="Times New Roman" pitchFamily="18" charset="0"/>
                <a:ea typeface="楷体_GB2312" pitchFamily="49" charset="-122"/>
              </a:rPr>
              <a:t>1</a:t>
            </a:r>
            <a:r>
              <a:rPr lang="zh-CN" altLang="en-US" sz="2600" b="1" dirty="0">
                <a:solidFill>
                  <a:srgbClr val="382DC1"/>
                </a:solidFill>
                <a:latin typeface="Times New Roman" pitchFamily="18" charset="0"/>
              </a:rPr>
              <a:t>：</a:t>
            </a:r>
            <a:r>
              <a:rPr lang="en-US" altLang="zh-CN" sz="2600" b="1" dirty="0">
                <a:solidFill>
                  <a:srgbClr val="382DC1"/>
                </a:solidFill>
                <a:latin typeface="Times New Roman" pitchFamily="18" charset="0"/>
                <a:ea typeface="楷体_GB2312" pitchFamily="49" charset="-122"/>
              </a:rPr>
              <a:t>20</a:t>
            </a:r>
            <a:r>
              <a:rPr lang="en-US" altLang="zh-CN" sz="2600" b="1" dirty="0">
                <a:latin typeface="Times New Roman" pitchFamily="18" charset="0"/>
                <a:ea typeface="楷体_GB2312" pitchFamily="49" charset="-122"/>
              </a:rPr>
              <a:t> </a:t>
            </a:r>
            <a:r>
              <a:rPr lang="zh-CN" altLang="en-US" sz="2600" b="1" dirty="0">
                <a:latin typeface="Times New Roman" pitchFamily="18" charset="0"/>
                <a:ea typeface="楷体_GB2312" pitchFamily="49" charset="-122"/>
              </a:rPr>
              <a:t>时孔径达到最小值。</a:t>
            </a:r>
            <a:r>
              <a:rPr lang="en-US" altLang="zh-CN" sz="2600" b="1" dirty="0">
                <a:latin typeface="Times New Roman" pitchFamily="18" charset="0"/>
                <a:ea typeface="楷体_GB2312" pitchFamily="49" charset="-122"/>
              </a:rPr>
              <a:t>SDS</a:t>
            </a:r>
            <a:r>
              <a:rPr lang="zh-CN" altLang="en-US" sz="2600" b="1" dirty="0">
                <a:latin typeface="Times New Roman" pitchFamily="18" charset="0"/>
                <a:ea typeface="楷体_GB2312" pitchFamily="49" charset="-122"/>
              </a:rPr>
              <a:t>聚丙烯酰胺凝胶大多按“双丙烯酰胺～丙烯酰胺”为</a:t>
            </a:r>
            <a:r>
              <a:rPr lang="en-US" altLang="zh-CN" sz="2600" b="1" dirty="0">
                <a:latin typeface="Times New Roman" pitchFamily="18" charset="0"/>
                <a:ea typeface="楷体_GB2312" pitchFamily="49" charset="-122"/>
              </a:rPr>
              <a:t>1</a:t>
            </a:r>
            <a:r>
              <a:rPr lang="zh-CN" altLang="en-US" sz="2600" b="1" dirty="0">
                <a:latin typeface="Times New Roman" pitchFamily="18" charset="0"/>
                <a:ea typeface="楷体_GB2312" pitchFamily="49" charset="-122"/>
              </a:rPr>
              <a:t>：</a:t>
            </a:r>
            <a:r>
              <a:rPr lang="en-US" altLang="zh-CN" sz="2600" b="1" dirty="0">
                <a:latin typeface="Times New Roman" pitchFamily="18" charset="0"/>
                <a:ea typeface="楷体_GB2312" pitchFamily="49" charset="-122"/>
              </a:rPr>
              <a:t>29 </a:t>
            </a:r>
            <a:r>
              <a:rPr lang="zh-CN" altLang="en-US" sz="2600" b="1" dirty="0">
                <a:latin typeface="Times New Roman" pitchFamily="18" charset="0"/>
                <a:ea typeface="楷体_GB2312" pitchFamily="49" charset="-122"/>
              </a:rPr>
              <a:t>配制，试验表明它能分离大小相差只有</a:t>
            </a:r>
            <a:r>
              <a:rPr lang="en-US" altLang="zh-CN" sz="2600" b="1" dirty="0">
                <a:latin typeface="Times New Roman" pitchFamily="18" charset="0"/>
                <a:ea typeface="楷体_GB2312" pitchFamily="49" charset="-122"/>
              </a:rPr>
              <a:t>3% </a:t>
            </a:r>
            <a:r>
              <a:rPr lang="zh-CN" altLang="en-US" sz="2600" b="1" dirty="0">
                <a:latin typeface="Times New Roman" pitchFamily="18" charset="0"/>
                <a:ea typeface="楷体_GB2312" pitchFamily="49" charset="-122"/>
              </a:rPr>
              <a:t>的蛋白质。</a:t>
            </a:r>
          </a:p>
        </p:txBody>
      </p:sp>
      <p:sp>
        <p:nvSpPr>
          <p:cNvPr id="90115" name="Rectangle 3"/>
          <p:cNvSpPr>
            <a:spLocks noChangeArrowheads="1"/>
          </p:cNvSpPr>
          <p:nvPr/>
        </p:nvSpPr>
        <p:spPr bwMode="auto">
          <a:xfrm>
            <a:off x="2895600" y="228600"/>
            <a:ext cx="35814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20000"/>
              </a:spcBef>
              <a:buClr>
                <a:schemeClr val="folHlink"/>
              </a:buClr>
              <a:buSzPct val="85000"/>
              <a:buFont typeface="Wingdings 2" pitchFamily="18" charset="2"/>
              <a:buNone/>
            </a:pPr>
            <a:r>
              <a:rPr lang="zh-CN" altLang="en-US" sz="5100" b="1" dirty="0">
                <a:solidFill>
                  <a:srgbClr val="382DC1"/>
                </a:solidFill>
                <a:latin typeface="Times New Roman" pitchFamily="18" charset="0"/>
              </a:rPr>
              <a:t>分离范围</a:t>
            </a:r>
          </a:p>
        </p:txBody>
      </p:sp>
      <p:sp>
        <p:nvSpPr>
          <p:cNvPr id="4" name="AutoShape 5">
            <a:hlinkClick r:id="rId2" action="ppaction://hlinksldjump" highlightClick="1"/>
          </p:cNvPr>
          <p:cNvSpPr>
            <a:spLocks noChangeArrowheads="1"/>
          </p:cNvSpPr>
          <p:nvPr/>
        </p:nvSpPr>
        <p:spPr bwMode="auto">
          <a:xfrm>
            <a:off x="8305800" y="6172200"/>
            <a:ext cx="457200" cy="5334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151888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133600" y="609600"/>
            <a:ext cx="4522788"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4700" b="1" dirty="0">
                <a:solidFill>
                  <a:srgbClr val="0033CC"/>
                </a:solidFill>
                <a:latin typeface="Times New Roman" pitchFamily="18" charset="0"/>
              </a:rPr>
              <a:t>上样缓冲液之一</a:t>
            </a:r>
            <a:r>
              <a:rPr lang="zh-CN" altLang="en-US" sz="4700" b="1" dirty="0">
                <a:solidFill>
                  <a:srgbClr val="382DC1"/>
                </a:solidFill>
                <a:latin typeface="Times New Roman" pitchFamily="18" charset="0"/>
              </a:rPr>
              <a:t> </a:t>
            </a:r>
          </a:p>
        </p:txBody>
      </p:sp>
      <p:sp>
        <p:nvSpPr>
          <p:cNvPr id="54275" name="Text Box 3"/>
          <p:cNvSpPr txBox="1">
            <a:spLocks noChangeArrowheads="1"/>
          </p:cNvSpPr>
          <p:nvPr/>
        </p:nvSpPr>
        <p:spPr bwMode="auto">
          <a:xfrm>
            <a:off x="393700" y="1600200"/>
            <a:ext cx="83693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b="1" dirty="0">
                <a:ea typeface="宋体" charset="-122"/>
              </a:rPr>
              <a:t>          </a:t>
            </a:r>
            <a:r>
              <a:rPr lang="zh-CN" altLang="en-US" sz="2800" b="1" dirty="0">
                <a:latin typeface="Times New Roman" pitchFamily="18" charset="0"/>
              </a:rPr>
              <a:t>上样缓冲液</a:t>
            </a:r>
            <a:r>
              <a:rPr lang="en-US" altLang="zh-CN" sz="2800" b="1" dirty="0">
                <a:latin typeface="Times New Roman" pitchFamily="18" charset="0"/>
              </a:rPr>
              <a:t>(SDS-PAGE loading buffer)</a:t>
            </a:r>
            <a:r>
              <a:rPr lang="zh-CN" altLang="en-US" sz="2800" b="1" dirty="0">
                <a:latin typeface="Times New Roman" pitchFamily="18" charset="0"/>
              </a:rPr>
              <a:t>是一种以</a:t>
            </a:r>
            <a:r>
              <a:rPr lang="zh-CN" altLang="en-US" sz="2800" b="1" dirty="0">
                <a:solidFill>
                  <a:srgbClr val="0033CC"/>
                </a:solidFill>
                <a:latin typeface="Times New Roman" pitchFamily="18" charset="0"/>
              </a:rPr>
              <a:t>溴酚蓝</a:t>
            </a:r>
            <a:r>
              <a:rPr lang="zh-CN" altLang="en-US" sz="2800" b="1" dirty="0">
                <a:latin typeface="Times New Roman" pitchFamily="18" charset="0"/>
              </a:rPr>
              <a:t>为染料，</a:t>
            </a:r>
            <a:r>
              <a:rPr lang="en-US" altLang="zh-CN" sz="2800" b="1" dirty="0">
                <a:latin typeface="Times New Roman" pitchFamily="18" charset="0"/>
              </a:rPr>
              <a:t>5</a:t>
            </a:r>
            <a:r>
              <a:rPr lang="zh-CN" altLang="en-US" sz="2800" b="1" dirty="0">
                <a:latin typeface="Times New Roman" pitchFamily="18" charset="0"/>
              </a:rPr>
              <a:t>倍浓缩的</a:t>
            </a:r>
            <a:r>
              <a:rPr lang="en-US" altLang="zh-CN" sz="2800" b="1" dirty="0">
                <a:latin typeface="Times New Roman" pitchFamily="18" charset="0"/>
              </a:rPr>
              <a:t>SDS-PAGE</a:t>
            </a:r>
            <a:r>
              <a:rPr lang="zh-CN" altLang="en-US" sz="2800" b="1" dirty="0">
                <a:latin typeface="Times New Roman" pitchFamily="18" charset="0"/>
              </a:rPr>
              <a:t>凝胶电泳上样缓冲液，用于常规的</a:t>
            </a:r>
            <a:r>
              <a:rPr lang="en-US" altLang="zh-CN" sz="2800" b="1" dirty="0">
                <a:latin typeface="Times New Roman" pitchFamily="18" charset="0"/>
              </a:rPr>
              <a:t>SDS-PAGE</a:t>
            </a:r>
            <a:r>
              <a:rPr lang="zh-CN" altLang="en-US" sz="2800" b="1" dirty="0">
                <a:latin typeface="Times New Roman" pitchFamily="18" charset="0"/>
              </a:rPr>
              <a:t>蛋白电泳样品上样。</a:t>
            </a:r>
          </a:p>
          <a:p>
            <a:r>
              <a:rPr lang="zh-CN" altLang="en-US" sz="2800" b="1" dirty="0">
                <a:latin typeface="Times New Roman" pitchFamily="18" charset="0"/>
              </a:rPr>
              <a:t> </a:t>
            </a:r>
            <a:br>
              <a:rPr lang="zh-CN" altLang="en-US" sz="2800" b="1" dirty="0">
                <a:latin typeface="Times New Roman" pitchFamily="18" charset="0"/>
              </a:rPr>
            </a:br>
            <a:r>
              <a:rPr lang="zh-CN" altLang="en-US" sz="2800" b="1" dirty="0">
                <a:latin typeface="Times New Roman" pitchFamily="18" charset="0"/>
              </a:rPr>
              <a:t>        本产品分为</a:t>
            </a:r>
            <a:r>
              <a:rPr lang="zh-CN" altLang="en-US" sz="2800" b="1" dirty="0">
                <a:solidFill>
                  <a:srgbClr val="0033CC"/>
                </a:solidFill>
                <a:latin typeface="Times New Roman" pitchFamily="18" charset="0"/>
              </a:rPr>
              <a:t>还原型和非还原型</a:t>
            </a:r>
            <a:r>
              <a:rPr lang="zh-CN" altLang="en-US" sz="2800" b="1" dirty="0">
                <a:latin typeface="Times New Roman" pitchFamily="18" charset="0"/>
              </a:rPr>
              <a:t>两种，还原型上样缓冲液中的巯基可使蛋白分子的链内二硫键和链间二硫键断裂，使通过二硫键连接的各亚单位彼此分离，在电泳凝胶上显现多个蛋白条带，选购和使用时请务必注明，仔细区分。 </a:t>
            </a:r>
          </a:p>
          <a:p>
            <a:endParaRPr lang="en-US" altLang="zh-CN" sz="2800" b="1" dirty="0">
              <a:latin typeface="Times New Roman" pitchFamily="18" charset="0"/>
            </a:endParaRPr>
          </a:p>
        </p:txBody>
      </p:sp>
    </p:spTree>
    <p:extLst>
      <p:ext uri="{BB962C8B-B14F-4D97-AF65-F5344CB8AC3E}">
        <p14:creationId xmlns:p14="http://schemas.microsoft.com/office/powerpoint/2010/main" val="235351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85800" y="1447800"/>
            <a:ext cx="7924800" cy="287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b="1" dirty="0">
                <a:effectLst>
                  <a:outerShdw blurRad="38100" dist="38100" dir="2700000" algn="tl">
                    <a:srgbClr val="C0C0C0"/>
                  </a:outerShdw>
                </a:effectLst>
                <a:ea typeface="宋体" charset="-122"/>
              </a:rPr>
              <a:t> </a:t>
            </a:r>
            <a:endParaRPr lang="en-US" altLang="zh-CN" sz="2800" b="1" dirty="0">
              <a:effectLst>
                <a:outerShdw blurRad="38100" dist="38100" dir="2700000" algn="tl">
                  <a:srgbClr val="C0C0C0"/>
                </a:outerShdw>
              </a:effectLst>
              <a:ea typeface="宋体" charset="-122"/>
            </a:endParaRPr>
          </a:p>
          <a:p>
            <a:pPr>
              <a:lnSpc>
                <a:spcPct val="110000"/>
              </a:lnSpc>
            </a:pPr>
            <a:r>
              <a:rPr lang="en-US" altLang="zh-CN" sz="2800" b="1" dirty="0">
                <a:effectLst>
                  <a:outerShdw blurRad="38100" dist="38100" dir="2700000" algn="tl">
                    <a:srgbClr val="C0C0C0"/>
                  </a:outerShdw>
                </a:effectLst>
                <a:ea typeface="宋体" charset="-122"/>
              </a:rPr>
              <a:t>            </a:t>
            </a:r>
            <a:r>
              <a:rPr lang="zh-CN" altLang="en-US" sz="2800" b="1" dirty="0">
                <a:latin typeface="楷体_GB2312" pitchFamily="49" charset="-122"/>
              </a:rPr>
              <a:t>考马斯亮蓝法测定蛋白质浓度，是利用蛋白质</a:t>
            </a:r>
            <a:r>
              <a:rPr lang="en-US" altLang="zh-CN" sz="2800" b="1" dirty="0">
                <a:latin typeface="楷体_GB2312" pitchFamily="49" charset="-122"/>
              </a:rPr>
              <a:t>―</a:t>
            </a:r>
            <a:r>
              <a:rPr lang="zh-CN" altLang="en-US" sz="2800" b="1" dirty="0">
                <a:latin typeface="楷体_GB2312" pitchFamily="49" charset="-122"/>
              </a:rPr>
              <a:t>染料结合的原理，定量的测定微量蛋白浓度的快速、灵敏的方法。</a:t>
            </a:r>
          </a:p>
          <a:p>
            <a:pPr>
              <a:lnSpc>
                <a:spcPct val="110000"/>
              </a:lnSpc>
            </a:pPr>
            <a:endParaRPr lang="zh-CN" altLang="en-US" dirty="0">
              <a:latin typeface="楷体_GB2312" pitchFamily="49" charset="-122"/>
            </a:endParaRPr>
          </a:p>
          <a:p>
            <a:pPr>
              <a:lnSpc>
                <a:spcPct val="110000"/>
              </a:lnSpc>
            </a:pPr>
            <a:r>
              <a:rPr lang="zh-CN" altLang="en-US" sz="2800" dirty="0">
                <a:latin typeface="楷体_GB2312" pitchFamily="49" charset="-122"/>
              </a:rPr>
              <a:t>    </a:t>
            </a:r>
          </a:p>
          <a:p>
            <a:pPr>
              <a:lnSpc>
                <a:spcPct val="110000"/>
              </a:lnSpc>
            </a:pPr>
            <a:r>
              <a:rPr lang="zh-CN" altLang="en-US" b="1" dirty="0">
                <a:latin typeface="楷体_GB2312" pitchFamily="49" charset="-122"/>
              </a:rPr>
              <a:t>    </a:t>
            </a:r>
          </a:p>
        </p:txBody>
      </p:sp>
      <p:sp>
        <p:nvSpPr>
          <p:cNvPr id="57347" name="Rectangle 3"/>
          <p:cNvSpPr>
            <a:spLocks noChangeArrowheads="1"/>
          </p:cNvSpPr>
          <p:nvPr/>
        </p:nvSpPr>
        <p:spPr bwMode="auto">
          <a:xfrm>
            <a:off x="2339752" y="457200"/>
            <a:ext cx="40386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5700" b="1" dirty="0">
                <a:solidFill>
                  <a:srgbClr val="382DC1"/>
                </a:solidFill>
                <a:latin typeface="Times New Roman" pitchFamily="18" charset="0"/>
              </a:rPr>
              <a:t>考马斯亮蓝</a:t>
            </a:r>
          </a:p>
        </p:txBody>
      </p:sp>
      <p:pic>
        <p:nvPicPr>
          <p:cNvPr id="57348" name="Picture 4" descr="ba"/>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1828800" y="3356992"/>
            <a:ext cx="5334000" cy="24447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
            <a:hlinkClick r:id="rId3" action="ppaction://hlinksldjump" highlightClick="1"/>
          </p:cNvPr>
          <p:cNvSpPr>
            <a:spLocks noChangeArrowheads="1"/>
          </p:cNvSpPr>
          <p:nvPr/>
        </p:nvSpPr>
        <p:spPr bwMode="auto">
          <a:xfrm>
            <a:off x="8305800" y="6172200"/>
            <a:ext cx="457200" cy="5334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3949933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09800" y="2940458"/>
            <a:ext cx="6799041" cy="707886"/>
          </a:xfrm>
          <a:prstGeom prst="rect">
            <a:avLst/>
          </a:prstGeom>
          <a:noFill/>
        </p:spPr>
        <p:txBody>
          <a:bodyPr wrap="none">
            <a:spAutoFit/>
          </a:bodyPr>
          <a:lstStyle/>
          <a:p>
            <a:pPr algn="ctr">
              <a:defRPr/>
            </a:pPr>
            <a:r>
              <a:rPr lang="en-US" altLang="zh-C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SDS-PAGE</a:t>
            </a:r>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凝胶电泳实验装置</a:t>
            </a:r>
            <a:endPar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extLst>
      <p:ext uri="{BB962C8B-B14F-4D97-AF65-F5344CB8AC3E}">
        <p14:creationId xmlns:p14="http://schemas.microsoft.com/office/powerpoint/2010/main" val="288914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268760"/>
            <a:ext cx="8280920" cy="4968552"/>
          </a:xfrm>
        </p:spPr>
        <p:txBody>
          <a:bodyPr>
            <a:normAutofit lnSpcReduction="10000"/>
          </a:bodyPr>
          <a:lstStyle/>
          <a:p>
            <a:pPr marL="533400" indent="-533400">
              <a:lnSpc>
                <a:spcPct val="90000"/>
              </a:lnSpc>
              <a:buClr>
                <a:srgbClr val="990000"/>
              </a:buClr>
              <a:buFont typeface="Wingdings" pitchFamily="2" charset="2"/>
              <a:buChar char="Ø"/>
            </a:pPr>
            <a:r>
              <a:rPr lang="zh-CN" altLang="en-US" sz="3600" b="1" dirty="0">
                <a:latin typeface="+mj-ea"/>
                <a:ea typeface="+mj-ea"/>
              </a:rPr>
              <a:t>带电物质在电场中向其所带电荷</a:t>
            </a:r>
            <a:r>
              <a:rPr lang="zh-CN" altLang="en-US" sz="3600" b="1" dirty="0">
                <a:solidFill>
                  <a:srgbClr val="FF0000"/>
                </a:solidFill>
                <a:latin typeface="+mj-ea"/>
                <a:ea typeface="+mj-ea"/>
              </a:rPr>
              <a:t>相反的电极</a:t>
            </a:r>
            <a:r>
              <a:rPr lang="zh-CN" altLang="en-US" sz="3600" b="1" dirty="0">
                <a:latin typeface="+mj-ea"/>
                <a:ea typeface="+mj-ea"/>
              </a:rPr>
              <a:t>移动的现象称电泳。</a:t>
            </a:r>
            <a:endParaRPr lang="en-US" altLang="zh-CN" sz="3600" b="1" dirty="0">
              <a:latin typeface="+mj-ea"/>
              <a:ea typeface="+mj-ea"/>
            </a:endParaRPr>
          </a:p>
          <a:p>
            <a:pPr marL="533400" indent="-533400">
              <a:lnSpc>
                <a:spcPct val="90000"/>
              </a:lnSpc>
              <a:buClr>
                <a:srgbClr val="990000"/>
              </a:buClr>
              <a:buFont typeface="Wingdings" pitchFamily="2" charset="2"/>
              <a:buChar char="Ø"/>
            </a:pPr>
            <a:endParaRPr lang="zh-CN" altLang="en-US" sz="3600" b="1" dirty="0">
              <a:latin typeface="+mj-ea"/>
              <a:ea typeface="+mj-ea"/>
            </a:endParaRPr>
          </a:p>
          <a:p>
            <a:pPr marL="533400" indent="-533400">
              <a:lnSpc>
                <a:spcPct val="90000"/>
              </a:lnSpc>
              <a:buClr>
                <a:srgbClr val="990000"/>
              </a:buClr>
              <a:buFont typeface="Wingdings" pitchFamily="2" charset="2"/>
              <a:buChar char="Ø"/>
            </a:pPr>
            <a:r>
              <a:rPr lang="zh-CN" altLang="en-US" sz="3600" b="1" dirty="0">
                <a:latin typeface="+mj-ea"/>
                <a:ea typeface="+mj-ea"/>
              </a:rPr>
              <a:t>电泳分离生物大分子的原理：</a:t>
            </a:r>
          </a:p>
          <a:p>
            <a:pPr marL="533400" indent="-533400">
              <a:lnSpc>
                <a:spcPct val="90000"/>
              </a:lnSpc>
              <a:buClr>
                <a:schemeClr val="bg1"/>
              </a:buClr>
              <a:buFontTx/>
              <a:buNone/>
            </a:pPr>
            <a:r>
              <a:rPr lang="zh-CN" altLang="en-US" sz="3600" b="1" dirty="0">
                <a:solidFill>
                  <a:srgbClr val="0000FF"/>
                </a:solidFill>
                <a:latin typeface="+mj-ea"/>
                <a:ea typeface="+mj-ea"/>
              </a:rPr>
              <a:t>  由于混合物中各组分所带电荷性质、电荷数量以及分子量的不同，在同一电场的作用下，它们泳动的方向和速度也不同。因此，在一定时间内各组分移动的距离不同，从而达到分离和鉴定的目的。</a:t>
            </a:r>
            <a:endParaRPr lang="zh-CN" altLang="en-US" b="1" dirty="0"/>
          </a:p>
        </p:txBody>
      </p:sp>
    </p:spTree>
    <p:extLst>
      <p:ext uri="{BB962C8B-B14F-4D97-AF65-F5344CB8AC3E}">
        <p14:creationId xmlns:p14="http://schemas.microsoft.com/office/powerpoint/2010/main" val="327659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垂直电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900" y="0"/>
            <a:ext cx="6073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927100" y="838200"/>
            <a:ext cx="182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en-US" altLang="zh-CN" b="1">
                <a:solidFill>
                  <a:schemeClr val="bg1"/>
                </a:solidFill>
                <a:latin typeface="Times New Roman" pitchFamily="18" charset="0"/>
                <a:ea typeface="宋体" pitchFamily="2" charset="-122"/>
              </a:rPr>
              <a:t>  </a:t>
            </a:r>
            <a:r>
              <a:rPr kumimoji="1" lang="zh-CN" altLang="en-US" b="1">
                <a:latin typeface="Times New Roman" pitchFamily="18" charset="0"/>
              </a:rPr>
              <a:t>垂直板电泳装置</a:t>
            </a:r>
          </a:p>
        </p:txBody>
      </p:sp>
      <p:sp>
        <p:nvSpPr>
          <p:cNvPr id="24580" name="Text Box 4"/>
          <p:cNvSpPr txBox="1">
            <a:spLocks noChangeArrowheads="1"/>
          </p:cNvSpPr>
          <p:nvPr/>
        </p:nvSpPr>
        <p:spPr bwMode="auto">
          <a:xfrm>
            <a:off x="4572000" y="1752600"/>
            <a:ext cx="8382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zh-CN" altLang="en-US" sz="2400" b="1">
                <a:solidFill>
                  <a:schemeClr val="bg1"/>
                </a:solidFill>
                <a:latin typeface="Times New Roman" pitchFamily="18" charset="0"/>
              </a:rPr>
              <a:t>加样</a:t>
            </a:r>
          </a:p>
        </p:txBody>
      </p:sp>
      <p:sp>
        <p:nvSpPr>
          <p:cNvPr id="24581" name="Text Box 5"/>
          <p:cNvSpPr txBox="1">
            <a:spLocks noChangeArrowheads="1"/>
          </p:cNvSpPr>
          <p:nvPr/>
        </p:nvSpPr>
        <p:spPr bwMode="auto">
          <a:xfrm>
            <a:off x="7086600" y="3276600"/>
            <a:ext cx="1143000" cy="8223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zh-CN" altLang="en-US" sz="2400" b="1">
                <a:solidFill>
                  <a:schemeClr val="bg1"/>
                </a:solidFill>
                <a:latin typeface="Times New Roman" pitchFamily="18" charset="0"/>
              </a:rPr>
              <a:t>样品迁移方向</a:t>
            </a:r>
          </a:p>
        </p:txBody>
      </p:sp>
    </p:spTree>
    <p:extLst>
      <p:ext uri="{BB962C8B-B14F-4D97-AF65-F5344CB8AC3E}">
        <p14:creationId xmlns:p14="http://schemas.microsoft.com/office/powerpoint/2010/main" val="3896207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电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1028700" y="204788"/>
            <a:ext cx="7543800"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lnSpc>
                <a:spcPct val="130000"/>
              </a:lnSpc>
              <a:spcBef>
                <a:spcPct val="50000"/>
              </a:spcBef>
            </a:pPr>
            <a:r>
              <a:rPr kumimoji="1" lang="zh-CN" altLang="en-US" sz="2800" b="1">
                <a:latin typeface="Times New Roman" pitchFamily="18" charset="0"/>
              </a:rPr>
              <a:t>电泳过程中分子迁移的规律，小分子走在前头，大分子滞后。电泳凝胶相当于凝胶过滤中的一个带孔胶粒。</a:t>
            </a:r>
          </a:p>
        </p:txBody>
      </p:sp>
      <p:sp>
        <p:nvSpPr>
          <p:cNvPr id="26628" name="Text Box 4"/>
          <p:cNvSpPr txBox="1">
            <a:spLocks noChangeArrowheads="1"/>
          </p:cNvSpPr>
          <p:nvPr/>
        </p:nvSpPr>
        <p:spPr bwMode="auto">
          <a:xfrm>
            <a:off x="6019800" y="2590800"/>
            <a:ext cx="14478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zh-CN" altLang="en-US" sz="2400" b="1">
                <a:latin typeface="Times New Roman" pitchFamily="18" charset="0"/>
              </a:rPr>
              <a:t>混合样品</a:t>
            </a:r>
          </a:p>
        </p:txBody>
      </p:sp>
      <p:sp>
        <p:nvSpPr>
          <p:cNvPr id="26629" name="Text Box 5"/>
          <p:cNvSpPr txBox="1">
            <a:spLocks noChangeArrowheads="1"/>
          </p:cNvSpPr>
          <p:nvPr/>
        </p:nvSpPr>
        <p:spPr bwMode="auto">
          <a:xfrm>
            <a:off x="6096000" y="4648200"/>
            <a:ext cx="12192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zh-CN" altLang="en-US" sz="2400" b="1">
                <a:latin typeface="Times New Roman" pitchFamily="18" charset="0"/>
              </a:rPr>
              <a:t>带孔胶</a:t>
            </a:r>
          </a:p>
        </p:txBody>
      </p:sp>
      <p:sp>
        <p:nvSpPr>
          <p:cNvPr id="26630" name="Text Box 6"/>
          <p:cNvSpPr txBox="1">
            <a:spLocks noChangeArrowheads="1"/>
          </p:cNvSpPr>
          <p:nvPr/>
        </p:nvSpPr>
        <p:spPr bwMode="auto">
          <a:xfrm>
            <a:off x="7543800" y="5867400"/>
            <a:ext cx="1447800" cy="8223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en-US" altLang="zh-CN" sz="2400" b="1">
                <a:solidFill>
                  <a:schemeClr val="bg1"/>
                </a:solidFill>
                <a:latin typeface="Times New Roman" pitchFamily="18" charset="0"/>
                <a:ea typeface="宋体" pitchFamily="2" charset="-122"/>
              </a:rPr>
              <a:t>  </a:t>
            </a:r>
            <a:r>
              <a:rPr kumimoji="1" lang="zh-CN" altLang="en-US" sz="2400" b="1">
                <a:latin typeface="Times New Roman" pitchFamily="18" charset="0"/>
              </a:rPr>
              <a:t>按分子大小分离</a:t>
            </a:r>
          </a:p>
        </p:txBody>
      </p:sp>
      <p:sp>
        <p:nvSpPr>
          <p:cNvPr id="26631" name="Text Box 7"/>
          <p:cNvSpPr txBox="1">
            <a:spLocks noChangeArrowheads="1"/>
          </p:cNvSpPr>
          <p:nvPr/>
        </p:nvSpPr>
        <p:spPr bwMode="auto">
          <a:xfrm>
            <a:off x="3048000" y="4038600"/>
            <a:ext cx="14478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zh-CN" altLang="en-US" sz="2400" b="1">
                <a:latin typeface="Times New Roman" pitchFamily="18" charset="0"/>
              </a:rPr>
              <a:t>电泳方向</a:t>
            </a:r>
          </a:p>
        </p:txBody>
      </p:sp>
      <p:sp>
        <p:nvSpPr>
          <p:cNvPr id="26632" name="Text Box 8"/>
          <p:cNvSpPr txBox="1">
            <a:spLocks noChangeArrowheads="1"/>
          </p:cNvSpPr>
          <p:nvPr/>
        </p:nvSpPr>
        <p:spPr bwMode="auto">
          <a:xfrm>
            <a:off x="6096000" y="3581400"/>
            <a:ext cx="12192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en-US" altLang="zh-CN" sz="2400" b="1">
                <a:solidFill>
                  <a:schemeClr val="bg1"/>
                </a:solidFill>
                <a:latin typeface="Times New Roman" pitchFamily="18" charset="0"/>
                <a:ea typeface="宋体" pitchFamily="2" charset="-122"/>
              </a:rPr>
              <a:t>   </a:t>
            </a:r>
            <a:r>
              <a:rPr kumimoji="1" lang="zh-CN" altLang="en-US" sz="2400" b="1">
                <a:latin typeface="Times New Roman" pitchFamily="18" charset="0"/>
              </a:rPr>
              <a:t>电泳</a:t>
            </a:r>
          </a:p>
        </p:txBody>
      </p:sp>
      <p:sp>
        <p:nvSpPr>
          <p:cNvPr id="26633" name="Text Box 9"/>
          <p:cNvSpPr txBox="1">
            <a:spLocks noChangeArrowheads="1"/>
          </p:cNvSpPr>
          <p:nvPr/>
        </p:nvSpPr>
        <p:spPr bwMode="auto">
          <a:xfrm>
            <a:off x="6477000" y="5562600"/>
            <a:ext cx="1066800" cy="3968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en-US" altLang="zh-CN" sz="2000" b="1">
                <a:solidFill>
                  <a:schemeClr val="bg1"/>
                </a:solidFill>
                <a:latin typeface="Times New Roman" pitchFamily="18" charset="0"/>
                <a:ea typeface="宋体" pitchFamily="2" charset="-122"/>
              </a:rPr>
              <a:t> </a:t>
            </a:r>
            <a:r>
              <a:rPr kumimoji="1" lang="zh-CN" altLang="en-US" sz="2000" b="1">
                <a:latin typeface="Times New Roman" pitchFamily="18" charset="0"/>
              </a:rPr>
              <a:t>小分子</a:t>
            </a:r>
          </a:p>
        </p:txBody>
      </p:sp>
      <p:sp>
        <p:nvSpPr>
          <p:cNvPr id="26634" name="Line 10"/>
          <p:cNvSpPr>
            <a:spLocks noChangeShapeType="1"/>
          </p:cNvSpPr>
          <p:nvPr/>
        </p:nvSpPr>
        <p:spPr bwMode="auto">
          <a:xfrm flipV="1">
            <a:off x="7543800" y="5410200"/>
            <a:ext cx="304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35" name="Text Box 11"/>
          <p:cNvSpPr txBox="1">
            <a:spLocks noChangeArrowheads="1"/>
          </p:cNvSpPr>
          <p:nvPr/>
        </p:nvSpPr>
        <p:spPr bwMode="auto">
          <a:xfrm>
            <a:off x="8153400" y="2057400"/>
            <a:ext cx="990600" cy="3968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zh-CN" altLang="en-US" sz="2000" b="1">
                <a:latin typeface="Times New Roman" pitchFamily="18" charset="0"/>
              </a:rPr>
              <a:t>大分子</a:t>
            </a:r>
          </a:p>
        </p:txBody>
      </p:sp>
      <p:sp>
        <p:nvSpPr>
          <p:cNvPr id="26636" name="Line 12"/>
          <p:cNvSpPr>
            <a:spLocks noChangeShapeType="1"/>
          </p:cNvSpPr>
          <p:nvPr/>
        </p:nvSpPr>
        <p:spPr bwMode="auto">
          <a:xfrm flipH="1">
            <a:off x="8382000" y="2438400"/>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1235717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垂直板电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938"/>
            <a:ext cx="7239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1143000" y="1676400"/>
            <a:ext cx="1905000" cy="7016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zh-CN" altLang="en-US" sz="2000" b="1">
                <a:latin typeface="Times New Roman" pitchFamily="18" charset="0"/>
              </a:rPr>
              <a:t>夹在两块玻璃板之间的凝胶</a:t>
            </a:r>
          </a:p>
        </p:txBody>
      </p:sp>
      <p:sp>
        <p:nvSpPr>
          <p:cNvPr id="27652" name="Text Box 4"/>
          <p:cNvSpPr txBox="1">
            <a:spLocks noChangeArrowheads="1"/>
          </p:cNvSpPr>
          <p:nvPr/>
        </p:nvSpPr>
        <p:spPr bwMode="auto">
          <a:xfrm>
            <a:off x="1676400" y="2438400"/>
            <a:ext cx="990600" cy="7016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en-US" altLang="zh-CN" sz="2000" b="1">
                <a:solidFill>
                  <a:schemeClr val="bg1"/>
                </a:solidFill>
                <a:latin typeface="Times New Roman" pitchFamily="18" charset="0"/>
                <a:ea typeface="宋体" pitchFamily="2" charset="-122"/>
              </a:rPr>
              <a:t>  </a:t>
            </a:r>
            <a:r>
              <a:rPr kumimoji="1" lang="zh-CN" altLang="en-US" sz="2000" b="1">
                <a:latin typeface="Times New Roman" pitchFamily="18" charset="0"/>
              </a:rPr>
              <a:t>电泳缓冲液</a:t>
            </a:r>
          </a:p>
        </p:txBody>
      </p:sp>
      <p:sp>
        <p:nvSpPr>
          <p:cNvPr id="27653" name="Text Box 5"/>
          <p:cNvSpPr txBox="1">
            <a:spLocks noChangeArrowheads="1"/>
          </p:cNvSpPr>
          <p:nvPr/>
        </p:nvSpPr>
        <p:spPr bwMode="auto">
          <a:xfrm>
            <a:off x="1524000" y="228600"/>
            <a:ext cx="990600" cy="7016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en-US" altLang="zh-CN" sz="2000" b="1">
                <a:solidFill>
                  <a:schemeClr val="bg1"/>
                </a:solidFill>
                <a:latin typeface="Times New Roman" pitchFamily="18" charset="0"/>
                <a:ea typeface="宋体" pitchFamily="2" charset="-122"/>
              </a:rPr>
              <a:t>  </a:t>
            </a:r>
            <a:r>
              <a:rPr kumimoji="1" lang="zh-CN" altLang="en-US" sz="2000" b="1">
                <a:latin typeface="Times New Roman" pitchFamily="18" charset="0"/>
              </a:rPr>
              <a:t>电泳缓冲液</a:t>
            </a:r>
          </a:p>
        </p:txBody>
      </p:sp>
      <p:sp>
        <p:nvSpPr>
          <p:cNvPr id="27654" name="Text Box 6"/>
          <p:cNvSpPr txBox="1">
            <a:spLocks noChangeArrowheads="1"/>
          </p:cNvSpPr>
          <p:nvPr/>
        </p:nvSpPr>
        <p:spPr bwMode="auto">
          <a:xfrm>
            <a:off x="914400" y="990600"/>
            <a:ext cx="1905000" cy="641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en-US" altLang="zh-CN" sz="1800" b="1">
                <a:solidFill>
                  <a:schemeClr val="bg1"/>
                </a:solidFill>
                <a:latin typeface="Times New Roman" pitchFamily="18" charset="0"/>
                <a:ea typeface="宋体" pitchFamily="2" charset="-122"/>
              </a:rPr>
              <a:t> </a:t>
            </a:r>
            <a:r>
              <a:rPr kumimoji="1" lang="zh-CN" altLang="en-US" sz="1800" b="1">
                <a:latin typeface="Times New Roman" pitchFamily="18" charset="0"/>
              </a:rPr>
              <a:t>加在槽中的经</a:t>
            </a:r>
            <a:r>
              <a:rPr kumimoji="1" lang="en-US" altLang="zh-CN" sz="1800" b="1">
                <a:latin typeface="Times New Roman" pitchFamily="18" charset="0"/>
              </a:rPr>
              <a:t>SDS</a:t>
            </a:r>
            <a:r>
              <a:rPr kumimoji="1" lang="zh-CN" altLang="en-US" sz="1800" b="1">
                <a:latin typeface="Times New Roman" pitchFamily="18" charset="0"/>
              </a:rPr>
              <a:t>处理的样品</a:t>
            </a:r>
          </a:p>
        </p:txBody>
      </p:sp>
      <p:sp>
        <p:nvSpPr>
          <p:cNvPr id="27655" name="Text Box 7"/>
          <p:cNvSpPr txBox="1">
            <a:spLocks noChangeArrowheads="1"/>
          </p:cNvSpPr>
          <p:nvPr/>
        </p:nvSpPr>
        <p:spPr bwMode="auto">
          <a:xfrm>
            <a:off x="5791200" y="6248400"/>
            <a:ext cx="121920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zh-CN" altLang="en-US" sz="1800" b="1">
                <a:latin typeface="Times New Roman" pitchFamily="18" charset="0"/>
              </a:rPr>
              <a:t>分子量小</a:t>
            </a:r>
          </a:p>
        </p:txBody>
      </p:sp>
      <p:sp>
        <p:nvSpPr>
          <p:cNvPr id="27656" name="Text Box 8"/>
          <p:cNvSpPr txBox="1">
            <a:spLocks noChangeArrowheads="1"/>
          </p:cNvSpPr>
          <p:nvPr/>
        </p:nvSpPr>
        <p:spPr bwMode="auto">
          <a:xfrm>
            <a:off x="5791200" y="4876800"/>
            <a:ext cx="1143000"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zh-CN" altLang="en-US" sz="1800" b="1">
                <a:latin typeface="Times New Roman" pitchFamily="18" charset="0"/>
              </a:rPr>
              <a:t>分子量大</a:t>
            </a:r>
          </a:p>
        </p:txBody>
      </p:sp>
      <p:sp>
        <p:nvSpPr>
          <p:cNvPr id="27657" name="Text Box 9"/>
          <p:cNvSpPr txBox="1">
            <a:spLocks noChangeArrowheads="1"/>
          </p:cNvSpPr>
          <p:nvPr/>
        </p:nvSpPr>
        <p:spPr bwMode="auto">
          <a:xfrm>
            <a:off x="7467600" y="1676400"/>
            <a:ext cx="8382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zh-CN" altLang="en-US" sz="2400" b="1">
                <a:latin typeface="Times New Roman" pitchFamily="18" charset="0"/>
              </a:rPr>
              <a:t>电源</a:t>
            </a:r>
          </a:p>
        </p:txBody>
      </p:sp>
    </p:spTree>
    <p:extLst>
      <p:ext uri="{BB962C8B-B14F-4D97-AF65-F5344CB8AC3E}">
        <p14:creationId xmlns:p14="http://schemas.microsoft.com/office/powerpoint/2010/main" val="3285561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219200" y="241300"/>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algn="ctr" eaLnBrk="1" hangingPunct="1">
              <a:spcBef>
                <a:spcPct val="50000"/>
              </a:spcBef>
            </a:pPr>
            <a:r>
              <a:rPr kumimoji="1" lang="zh-CN" altLang="en-US" sz="4000" b="1">
                <a:latin typeface="Times New Roman" pitchFamily="18" charset="0"/>
              </a:rPr>
              <a:t>电泳后的凝胶经考马斯亮蓝染色、脱色后的凝胶照片</a:t>
            </a:r>
          </a:p>
        </p:txBody>
      </p:sp>
      <p:pic>
        <p:nvPicPr>
          <p:cNvPr id="28675" name="Picture 4" descr="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752600"/>
            <a:ext cx="2519363"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5"/>
          <p:cNvSpPr txBox="1">
            <a:spLocks noChangeArrowheads="1"/>
          </p:cNvSpPr>
          <p:nvPr/>
        </p:nvSpPr>
        <p:spPr bwMode="auto">
          <a:xfrm>
            <a:off x="2689225" y="5005388"/>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r>
              <a:rPr kumimoji="1" lang="zh-CN" altLang="en-US" sz="1200">
                <a:latin typeface="Tahoma" pitchFamily="34" charset="0"/>
                <a:ea typeface="宋体" pitchFamily="2" charset="-122"/>
              </a:rPr>
              <a:t>图</a:t>
            </a:r>
            <a:r>
              <a:rPr kumimoji="1" lang="en-US" altLang="zh-CN" sz="1200">
                <a:latin typeface="Tahoma" pitchFamily="34" charset="0"/>
                <a:ea typeface="宋体" pitchFamily="2" charset="-122"/>
              </a:rPr>
              <a:t>1  </a:t>
            </a:r>
            <a:r>
              <a:rPr kumimoji="1" lang="zh-CN" altLang="en-US" sz="1200">
                <a:latin typeface="Tahoma" pitchFamily="34" charset="0"/>
                <a:ea typeface="宋体" pitchFamily="2" charset="-122"/>
              </a:rPr>
              <a:t>标准蛋白质与待测样品电泳图谱</a:t>
            </a:r>
            <a:r>
              <a:rPr kumimoji="1" lang="zh-CN" altLang="en-US" sz="2400">
                <a:latin typeface="Tahoma" pitchFamily="34" charset="0"/>
                <a:ea typeface="宋体" pitchFamily="2" charset="-122"/>
              </a:rPr>
              <a:t> </a:t>
            </a:r>
          </a:p>
        </p:txBody>
      </p:sp>
      <p:sp>
        <p:nvSpPr>
          <p:cNvPr id="28677" name="Rectangle 6"/>
          <p:cNvSpPr>
            <a:spLocks noChangeArrowheads="1"/>
          </p:cNvSpPr>
          <p:nvPr/>
        </p:nvSpPr>
        <p:spPr bwMode="auto">
          <a:xfrm>
            <a:off x="2565400" y="1968500"/>
            <a:ext cx="862013" cy="28305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kumimoji="1" lang="en-US" altLang="zh-CN" sz="1200">
                <a:latin typeface="Tahoma" pitchFamily="34" charset="0"/>
                <a:ea typeface="宋体" pitchFamily="2" charset="-122"/>
              </a:rPr>
              <a:t>94 000</a:t>
            </a:r>
          </a:p>
          <a:p>
            <a:pPr algn="ctr"/>
            <a:endParaRPr kumimoji="1" lang="en-US" altLang="zh-CN" sz="1200">
              <a:latin typeface="Tahoma" pitchFamily="34" charset="0"/>
              <a:ea typeface="宋体" pitchFamily="2" charset="-122"/>
            </a:endParaRPr>
          </a:p>
          <a:p>
            <a:pPr algn="ctr"/>
            <a:r>
              <a:rPr kumimoji="1" lang="en-US" altLang="zh-CN" sz="1200">
                <a:latin typeface="Tahoma" pitchFamily="34" charset="0"/>
                <a:ea typeface="宋体" pitchFamily="2" charset="-122"/>
              </a:rPr>
              <a:t>62 000</a:t>
            </a:r>
          </a:p>
          <a:p>
            <a:pPr algn="ctr"/>
            <a:endParaRPr kumimoji="1" lang="en-US" altLang="zh-CN" sz="1200">
              <a:latin typeface="Tahoma" pitchFamily="34" charset="0"/>
              <a:ea typeface="宋体" pitchFamily="2" charset="-122"/>
            </a:endParaRPr>
          </a:p>
          <a:p>
            <a:pPr algn="ctr"/>
            <a:r>
              <a:rPr kumimoji="1" lang="en-US" altLang="zh-CN" sz="1200">
                <a:latin typeface="Tahoma" pitchFamily="34" charset="0"/>
                <a:ea typeface="宋体" pitchFamily="2" charset="-122"/>
              </a:rPr>
              <a:t>43 000</a:t>
            </a:r>
          </a:p>
          <a:p>
            <a:pPr algn="ctr"/>
            <a:endParaRPr kumimoji="1" lang="en-US" altLang="zh-CN" sz="1200">
              <a:latin typeface="Tahoma" pitchFamily="34" charset="0"/>
              <a:ea typeface="宋体" pitchFamily="2" charset="-122"/>
            </a:endParaRPr>
          </a:p>
          <a:p>
            <a:pPr algn="ctr"/>
            <a:endParaRPr kumimoji="1" lang="en-US" altLang="zh-CN" sz="1200">
              <a:latin typeface="Tahoma" pitchFamily="34" charset="0"/>
              <a:ea typeface="宋体" pitchFamily="2" charset="-122"/>
            </a:endParaRPr>
          </a:p>
          <a:p>
            <a:pPr algn="ctr"/>
            <a:endParaRPr kumimoji="1" lang="en-US" altLang="zh-CN" sz="1200">
              <a:latin typeface="Tahoma" pitchFamily="34" charset="0"/>
              <a:ea typeface="宋体" pitchFamily="2" charset="-122"/>
            </a:endParaRPr>
          </a:p>
          <a:p>
            <a:pPr algn="ctr"/>
            <a:r>
              <a:rPr kumimoji="1" lang="en-US" altLang="zh-CN" sz="1200">
                <a:latin typeface="Tahoma" pitchFamily="34" charset="0"/>
                <a:ea typeface="宋体" pitchFamily="2" charset="-122"/>
              </a:rPr>
              <a:t>31 000</a:t>
            </a:r>
          </a:p>
          <a:p>
            <a:pPr algn="ctr"/>
            <a:endParaRPr kumimoji="1" lang="en-US" altLang="zh-CN" sz="1200">
              <a:latin typeface="Tahoma" pitchFamily="34" charset="0"/>
              <a:ea typeface="宋体" pitchFamily="2" charset="-122"/>
            </a:endParaRPr>
          </a:p>
          <a:p>
            <a:pPr algn="ctr"/>
            <a:endParaRPr kumimoji="1" lang="en-US" altLang="zh-CN" sz="1200">
              <a:latin typeface="Tahoma" pitchFamily="34" charset="0"/>
              <a:ea typeface="宋体" pitchFamily="2" charset="-122"/>
            </a:endParaRPr>
          </a:p>
          <a:p>
            <a:pPr algn="ctr"/>
            <a:r>
              <a:rPr kumimoji="1" lang="en-US" altLang="zh-CN" sz="1200">
                <a:latin typeface="Tahoma" pitchFamily="34" charset="0"/>
                <a:ea typeface="宋体" pitchFamily="2" charset="-122"/>
              </a:rPr>
              <a:t>20 100</a:t>
            </a:r>
          </a:p>
          <a:p>
            <a:pPr algn="ctr"/>
            <a:endParaRPr kumimoji="1" lang="en-US" altLang="zh-CN" sz="1200">
              <a:latin typeface="Tahoma" pitchFamily="34" charset="0"/>
              <a:ea typeface="宋体" pitchFamily="2" charset="-122"/>
            </a:endParaRPr>
          </a:p>
          <a:p>
            <a:pPr algn="ctr"/>
            <a:endParaRPr kumimoji="1" lang="en-US" altLang="zh-CN" sz="1200">
              <a:latin typeface="Tahoma" pitchFamily="34" charset="0"/>
              <a:ea typeface="宋体" pitchFamily="2" charset="-122"/>
            </a:endParaRPr>
          </a:p>
          <a:p>
            <a:pPr algn="ctr"/>
            <a:r>
              <a:rPr kumimoji="1" lang="en-US" altLang="zh-CN" sz="1200">
                <a:latin typeface="Tahoma" pitchFamily="34" charset="0"/>
                <a:ea typeface="宋体" pitchFamily="2" charset="-122"/>
              </a:rPr>
              <a:t>14 400</a:t>
            </a:r>
          </a:p>
        </p:txBody>
      </p:sp>
      <p:sp>
        <p:nvSpPr>
          <p:cNvPr id="28678" name="Text Box 7"/>
          <p:cNvSpPr txBox="1">
            <a:spLocks noChangeArrowheads="1"/>
          </p:cNvSpPr>
          <p:nvPr/>
        </p:nvSpPr>
        <p:spPr bwMode="auto">
          <a:xfrm>
            <a:off x="3140075" y="5640388"/>
            <a:ext cx="3313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r>
              <a:rPr lang="zh-CN" altLang="en-US" sz="1200">
                <a:latin typeface="Tahoma" pitchFamily="34" charset="0"/>
                <a:ea typeface="宋体" pitchFamily="2" charset="-122"/>
              </a:rPr>
              <a:t>注：胶槽</a:t>
            </a:r>
            <a:r>
              <a:rPr lang="en-US" altLang="zh-CN" sz="1200">
                <a:latin typeface="Tahoma" pitchFamily="34" charset="0"/>
                <a:ea typeface="宋体" pitchFamily="2" charset="-122"/>
              </a:rPr>
              <a:t>1   </a:t>
            </a:r>
            <a:r>
              <a:rPr lang="zh-CN" altLang="en-US" sz="1200">
                <a:latin typeface="Tahoma" pitchFamily="34" charset="0"/>
                <a:ea typeface="宋体" pitchFamily="2" charset="-122"/>
              </a:rPr>
              <a:t>标准蛋白；胶槽</a:t>
            </a:r>
            <a:r>
              <a:rPr lang="en-US" altLang="zh-CN" sz="1200">
                <a:latin typeface="Tahoma" pitchFamily="34" charset="0"/>
                <a:ea typeface="宋体" pitchFamily="2" charset="-122"/>
              </a:rPr>
              <a:t>2</a:t>
            </a:r>
            <a:r>
              <a:rPr lang="zh-CN" altLang="en-US" sz="1200">
                <a:latin typeface="Tahoma" pitchFamily="34" charset="0"/>
                <a:ea typeface="宋体" pitchFamily="2" charset="-122"/>
              </a:rPr>
              <a:t>、</a:t>
            </a:r>
            <a:r>
              <a:rPr lang="en-US" altLang="zh-CN" sz="1200">
                <a:latin typeface="Tahoma" pitchFamily="34" charset="0"/>
                <a:ea typeface="宋体" pitchFamily="2" charset="-122"/>
              </a:rPr>
              <a:t>3 </a:t>
            </a:r>
          </a:p>
          <a:p>
            <a:pPr eaLnBrk="1" hangingPunct="1"/>
            <a:r>
              <a:rPr lang="zh-CN" altLang="en-US" sz="1200">
                <a:latin typeface="Tahoma" pitchFamily="34" charset="0"/>
                <a:ea typeface="宋体" pitchFamily="2" charset="-122"/>
              </a:rPr>
              <a:t>样品蛋白</a:t>
            </a:r>
          </a:p>
        </p:txBody>
      </p:sp>
    </p:spTree>
    <p:extLst>
      <p:ext uri="{BB962C8B-B14F-4D97-AF65-F5344CB8AC3E}">
        <p14:creationId xmlns:p14="http://schemas.microsoft.com/office/powerpoint/2010/main" val="518732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DS电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9000"/>
            <a:ext cx="91440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381000" y="1098550"/>
            <a:ext cx="24384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zh-CN" altLang="en-US" sz="2400" b="1">
                <a:latin typeface="Times New Roman" pitchFamily="18" charset="0"/>
              </a:rPr>
              <a:t>标准蛋白分子量</a:t>
            </a:r>
          </a:p>
        </p:txBody>
      </p:sp>
      <p:sp>
        <p:nvSpPr>
          <p:cNvPr id="29700" name="Text Box 4"/>
          <p:cNvSpPr txBox="1">
            <a:spLocks noChangeArrowheads="1"/>
          </p:cNvSpPr>
          <p:nvPr/>
        </p:nvSpPr>
        <p:spPr bwMode="auto">
          <a:xfrm>
            <a:off x="5638800" y="2743200"/>
            <a:ext cx="457200" cy="13112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zh-CN" altLang="en-US" sz="2000" b="1">
                <a:solidFill>
                  <a:schemeClr val="bg1"/>
                </a:solidFill>
                <a:latin typeface="Times New Roman" pitchFamily="18" charset="0"/>
                <a:ea typeface="宋体" pitchFamily="2" charset="-122"/>
              </a:rPr>
              <a:t>未知蛋白</a:t>
            </a:r>
          </a:p>
        </p:txBody>
      </p:sp>
      <p:sp>
        <p:nvSpPr>
          <p:cNvPr id="29701" name="Text Box 5"/>
          <p:cNvSpPr txBox="1">
            <a:spLocks noChangeArrowheads="1"/>
          </p:cNvSpPr>
          <p:nvPr/>
        </p:nvSpPr>
        <p:spPr bwMode="auto">
          <a:xfrm>
            <a:off x="6172200" y="1098550"/>
            <a:ext cx="2971800" cy="26543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lnSpc>
                <a:spcPct val="140000"/>
              </a:lnSpc>
              <a:spcBef>
                <a:spcPct val="50000"/>
              </a:spcBef>
            </a:pPr>
            <a:r>
              <a:rPr kumimoji="1" lang="zh-CN" altLang="en-US" sz="2000" b="1">
                <a:latin typeface="Times New Roman" pitchFamily="18" charset="0"/>
              </a:rPr>
              <a:t>在一定的凝胶浓度下，多肽链分子量的对数与多肽链的相对迁移率成线性关系，所以可以通过标准曲线求未知多肽链分子量</a:t>
            </a:r>
            <a:r>
              <a:rPr kumimoji="1" lang="zh-CN" altLang="en-US" sz="2000">
                <a:latin typeface="Times New Roman" pitchFamily="18" charset="0"/>
              </a:rPr>
              <a:t>。</a:t>
            </a:r>
          </a:p>
        </p:txBody>
      </p:sp>
      <p:sp>
        <p:nvSpPr>
          <p:cNvPr id="29702" name="Text Box 6"/>
          <p:cNvSpPr txBox="1">
            <a:spLocks noChangeArrowheads="1"/>
          </p:cNvSpPr>
          <p:nvPr/>
        </p:nvSpPr>
        <p:spPr bwMode="auto">
          <a:xfrm>
            <a:off x="6781800" y="5867400"/>
            <a:ext cx="2057400" cy="3968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spcBef>
                <a:spcPct val="50000"/>
              </a:spcBef>
            </a:pPr>
            <a:r>
              <a:rPr kumimoji="1" lang="en-US" altLang="zh-CN" sz="2000" b="1">
                <a:solidFill>
                  <a:schemeClr val="bg1"/>
                </a:solidFill>
                <a:latin typeface="Times New Roman" pitchFamily="18" charset="0"/>
                <a:ea typeface="宋体" pitchFamily="2" charset="-122"/>
              </a:rPr>
              <a:t>    </a:t>
            </a:r>
            <a:r>
              <a:rPr kumimoji="1" lang="zh-CN" altLang="en-US" sz="2000" b="1">
                <a:solidFill>
                  <a:schemeClr val="bg1"/>
                </a:solidFill>
                <a:latin typeface="Times New Roman" pitchFamily="18" charset="0"/>
                <a:ea typeface="宋体" pitchFamily="2" charset="-122"/>
              </a:rPr>
              <a:t>相对迁移率</a:t>
            </a:r>
          </a:p>
        </p:txBody>
      </p:sp>
      <p:sp>
        <p:nvSpPr>
          <p:cNvPr id="29703" name="AutoShape 7">
            <a:hlinkClick r:id="rId3" action="ppaction://hlinksldjump" highlightClick="1"/>
          </p:cNvPr>
          <p:cNvSpPr>
            <a:spLocks noChangeArrowheads="1"/>
          </p:cNvSpPr>
          <p:nvPr/>
        </p:nvSpPr>
        <p:spPr bwMode="auto">
          <a:xfrm>
            <a:off x="381000" y="5638800"/>
            <a:ext cx="457200" cy="5334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04" name="TextBox 1"/>
          <p:cNvSpPr txBox="1">
            <a:spLocks noChangeArrowheads="1"/>
          </p:cNvSpPr>
          <p:nvPr/>
        </p:nvSpPr>
        <p:spPr bwMode="auto">
          <a:xfrm>
            <a:off x="609600" y="457200"/>
            <a:ext cx="182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ea typeface="楷体_GB2312" pitchFamily="49" charset="-122"/>
              </a:defRPr>
            </a:lvl1pPr>
            <a:lvl2pPr marL="742950" indent="-285750" eaLnBrk="0" hangingPunct="0">
              <a:defRPr sz="3200">
                <a:solidFill>
                  <a:schemeClr val="tx1"/>
                </a:solidFill>
                <a:latin typeface="Arial" charset="0"/>
                <a:ea typeface="楷体_GB2312" pitchFamily="49" charset="-122"/>
              </a:defRPr>
            </a:lvl2pPr>
            <a:lvl3pPr marL="1143000" indent="-228600" eaLnBrk="0" hangingPunct="0">
              <a:defRPr sz="3200">
                <a:solidFill>
                  <a:schemeClr val="tx1"/>
                </a:solidFill>
                <a:latin typeface="Arial" charset="0"/>
                <a:ea typeface="楷体_GB2312" pitchFamily="49" charset="-122"/>
              </a:defRPr>
            </a:lvl3pPr>
            <a:lvl4pPr marL="1600200" indent="-228600" eaLnBrk="0" hangingPunct="0">
              <a:defRPr sz="3200">
                <a:solidFill>
                  <a:schemeClr val="tx1"/>
                </a:solidFill>
                <a:latin typeface="Arial" charset="0"/>
                <a:ea typeface="楷体_GB2312" pitchFamily="49" charset="-122"/>
              </a:defRPr>
            </a:lvl4pPr>
            <a:lvl5pPr marL="2057400" indent="-228600" eaLnBrk="0" hangingPunct="0">
              <a:defRPr sz="3200">
                <a:solidFill>
                  <a:schemeClr val="tx1"/>
                </a:solidFill>
                <a:latin typeface="Arial" charset="0"/>
                <a:ea typeface="楷体_GB2312" pitchFamily="49" charset="-122"/>
              </a:defRPr>
            </a:lvl5pPr>
            <a:lvl6pPr marL="2514600" indent="-228600" eaLnBrk="0" fontAlgn="base" hangingPunct="0">
              <a:spcBef>
                <a:spcPct val="0"/>
              </a:spcBef>
              <a:spcAft>
                <a:spcPct val="0"/>
              </a:spcAft>
              <a:defRPr sz="3200">
                <a:solidFill>
                  <a:schemeClr val="tx1"/>
                </a:solidFill>
                <a:latin typeface="Arial" charset="0"/>
                <a:ea typeface="楷体_GB2312" pitchFamily="49" charset="-122"/>
              </a:defRPr>
            </a:lvl6pPr>
            <a:lvl7pPr marL="2971800" indent="-228600" eaLnBrk="0" fontAlgn="base" hangingPunct="0">
              <a:spcBef>
                <a:spcPct val="0"/>
              </a:spcBef>
              <a:spcAft>
                <a:spcPct val="0"/>
              </a:spcAft>
              <a:defRPr sz="3200">
                <a:solidFill>
                  <a:schemeClr val="tx1"/>
                </a:solidFill>
                <a:latin typeface="Arial" charset="0"/>
                <a:ea typeface="楷体_GB2312" pitchFamily="49" charset="-122"/>
              </a:defRPr>
            </a:lvl7pPr>
            <a:lvl8pPr marL="3429000" indent="-228600" eaLnBrk="0" fontAlgn="base" hangingPunct="0">
              <a:spcBef>
                <a:spcPct val="0"/>
              </a:spcBef>
              <a:spcAft>
                <a:spcPct val="0"/>
              </a:spcAft>
              <a:defRPr sz="3200">
                <a:solidFill>
                  <a:schemeClr val="tx1"/>
                </a:solidFill>
                <a:latin typeface="Arial" charset="0"/>
                <a:ea typeface="楷体_GB2312" pitchFamily="49" charset="-122"/>
              </a:defRPr>
            </a:lvl8pPr>
            <a:lvl9pPr marL="3886200" indent="-228600" eaLnBrk="0" fontAlgn="base" hangingPunct="0">
              <a:spcBef>
                <a:spcPct val="0"/>
              </a:spcBef>
              <a:spcAft>
                <a:spcPct val="0"/>
              </a:spcAft>
              <a:defRPr sz="3200">
                <a:solidFill>
                  <a:schemeClr val="tx1"/>
                </a:solidFill>
                <a:latin typeface="Arial" charset="0"/>
                <a:ea typeface="楷体_GB2312" pitchFamily="49" charset="-122"/>
              </a:defRPr>
            </a:lvl9pPr>
          </a:lstStyle>
          <a:p>
            <a:pPr eaLnBrk="1" hangingPunct="1"/>
            <a:r>
              <a:rPr lang="zh-CN" altLang="en-US"/>
              <a:t>结果处理</a:t>
            </a:r>
          </a:p>
        </p:txBody>
      </p:sp>
    </p:spTree>
    <p:extLst>
      <p:ext uri="{BB962C8B-B14F-4D97-AF65-F5344CB8AC3E}">
        <p14:creationId xmlns:p14="http://schemas.microsoft.com/office/powerpoint/2010/main" val="2841102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zh-CN" altLang="en-US" sz="4700" b="1" dirty="0">
                <a:solidFill>
                  <a:srgbClr val="382DC1"/>
                </a:solidFill>
                <a:latin typeface="楷体_GB2312" pitchFamily="49" charset="-122"/>
                <a:ea typeface="楷体_GB2312" pitchFamily="49" charset="-122"/>
              </a:rPr>
              <a:t>常见问题及处理办法</a:t>
            </a:r>
          </a:p>
        </p:txBody>
      </p:sp>
      <p:sp>
        <p:nvSpPr>
          <p:cNvPr id="117763" name="Rectangle 3"/>
          <p:cNvSpPr>
            <a:spLocks noGrp="1" noChangeArrowheads="1"/>
          </p:cNvSpPr>
          <p:nvPr>
            <p:ph type="body" idx="1"/>
          </p:nvPr>
        </p:nvSpPr>
        <p:spPr/>
        <p:txBody>
          <a:bodyPr/>
          <a:lstStyle/>
          <a:p>
            <a:r>
              <a:rPr lang="zh-CN" altLang="en-US" b="1" dirty="0">
                <a:solidFill>
                  <a:srgbClr val="0033CC"/>
                </a:solidFill>
                <a:latin typeface="Times New Roman" pitchFamily="18" charset="0"/>
                <a:ea typeface="楷体_GB2312" pitchFamily="49" charset="-122"/>
              </a:rPr>
              <a:t>纹理和拖尾现象</a:t>
            </a:r>
            <a:endParaRPr lang="en-US" altLang="zh-CN" b="1" dirty="0">
              <a:solidFill>
                <a:srgbClr val="0033CC"/>
              </a:solidFill>
              <a:latin typeface="Times New Roman" pitchFamily="18" charset="0"/>
              <a:ea typeface="楷体_GB2312" pitchFamily="49" charset="-122"/>
            </a:endParaRPr>
          </a:p>
          <a:p>
            <a:r>
              <a:rPr lang="zh-CN" altLang="en-US" b="1" dirty="0">
                <a:latin typeface="Times New Roman" pitchFamily="18" charset="0"/>
                <a:ea typeface="楷体_GB2312" pitchFamily="49" charset="-122"/>
              </a:rPr>
              <a:t>由于样品溶解不佳引起的，克服的方法可以在加样前离心，增加一些增溶辅助试剂如尿素。</a:t>
            </a:r>
          </a:p>
          <a:p>
            <a:r>
              <a:rPr lang="zh-CN" altLang="en-US" b="1" dirty="0">
                <a:solidFill>
                  <a:srgbClr val="3333FF"/>
                </a:solidFill>
                <a:ea typeface="楷体_GB2312" pitchFamily="49" charset="-122"/>
              </a:rPr>
              <a:t>蛋白带过宽</a:t>
            </a:r>
            <a:endParaRPr lang="en-US" altLang="zh-CN" dirty="0">
              <a:ea typeface="楷体_GB2312" pitchFamily="49" charset="-122"/>
            </a:endParaRPr>
          </a:p>
          <a:p>
            <a:r>
              <a:rPr lang="zh-CN" altLang="en-US" b="1" dirty="0">
                <a:ea typeface="楷体_GB2312" pitchFamily="49" charset="-122"/>
              </a:rPr>
              <a:t>与邻近泳道的蛋白带相连是由于加样量太多，可以减少上样量。</a:t>
            </a:r>
          </a:p>
        </p:txBody>
      </p:sp>
    </p:spTree>
    <p:extLst>
      <p:ext uri="{BB962C8B-B14F-4D97-AF65-F5344CB8AC3E}">
        <p14:creationId xmlns:p14="http://schemas.microsoft.com/office/powerpoint/2010/main" val="1993142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17763">
                                            <p:txEl>
                                              <p:pRg st="2" end="2"/>
                                            </p:txEl>
                                          </p:spTgt>
                                        </p:tgtEl>
                                        <p:attrNameLst>
                                          <p:attrName>style.visibility</p:attrName>
                                        </p:attrNameLst>
                                      </p:cBhvr>
                                      <p:to>
                                        <p:strVal val="visible"/>
                                      </p:to>
                                    </p:set>
                                    <p:anim calcmode="lin" valueType="num">
                                      <p:cBhvr additive="base">
                                        <p:cTn id="7" dur="5000" fill="hold"/>
                                        <p:tgtEl>
                                          <p:spTgt spid="11776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177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17763">
                                            <p:txEl>
                                              <p:pRg st="3" end="3"/>
                                            </p:txEl>
                                          </p:spTgt>
                                        </p:tgtEl>
                                        <p:attrNameLst>
                                          <p:attrName>style.visibility</p:attrName>
                                        </p:attrNameLst>
                                      </p:cBhvr>
                                      <p:to>
                                        <p:strVal val="visible"/>
                                      </p:to>
                                    </p:set>
                                    <p:anim calcmode="lin" valueType="num">
                                      <p:cBhvr additive="base">
                                        <p:cTn id="13" dur="5000" fill="hold"/>
                                        <p:tgtEl>
                                          <p:spTgt spid="117763">
                                            <p:txEl>
                                              <p:pRg st="3" end="3"/>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177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3688" y="2564904"/>
            <a:ext cx="5616624" cy="1015663"/>
          </a:xfrm>
          <a:prstGeom prst="rect">
            <a:avLst/>
          </a:prstGeom>
        </p:spPr>
        <p:txBody>
          <a:bodyPr wrap="square">
            <a:spAutoFit/>
          </a:bodyPr>
          <a:lstStyle/>
          <a:p>
            <a:r>
              <a:rPr lang="zh-CN" altLang="en-US" sz="6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琼脂糖凝胶电泳</a:t>
            </a:r>
          </a:p>
        </p:txBody>
      </p:sp>
    </p:spTree>
    <p:extLst>
      <p:ext uri="{BB962C8B-B14F-4D97-AF65-F5344CB8AC3E}">
        <p14:creationId xmlns:p14="http://schemas.microsoft.com/office/powerpoint/2010/main" val="3255980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title" idx="4294967295"/>
          </p:nvPr>
        </p:nvSpPr>
        <p:spPr>
          <a:xfrm>
            <a:off x="372269" y="332656"/>
            <a:ext cx="8686800" cy="838200"/>
          </a:xfrm>
        </p:spPr>
        <p:txBody>
          <a:bodyPr/>
          <a:lstStyle/>
          <a:p>
            <a:pPr eaLnBrk="1" hangingPunct="1"/>
            <a:r>
              <a:rPr lang="zh-CN" altLang="en-US" b="1" dirty="0"/>
              <a:t>实验原理</a:t>
            </a:r>
            <a:r>
              <a:rPr lang="en-US" altLang="zh-CN" b="1" dirty="0"/>
              <a:t>1</a:t>
            </a:r>
            <a:endParaRPr lang="zh-CN" altLang="en-US" b="1" dirty="0"/>
          </a:p>
        </p:txBody>
      </p:sp>
      <p:sp>
        <p:nvSpPr>
          <p:cNvPr id="2051" name="内容占位符 2"/>
          <p:cNvSpPr>
            <a:spLocks noGrp="1"/>
          </p:cNvSpPr>
          <p:nvPr>
            <p:ph idx="4294967295"/>
          </p:nvPr>
        </p:nvSpPr>
        <p:spPr>
          <a:xfrm>
            <a:off x="206375" y="1196975"/>
            <a:ext cx="8686800" cy="4525963"/>
          </a:xfrm>
        </p:spPr>
        <p:txBody>
          <a:bodyPr/>
          <a:lstStyle/>
          <a:p>
            <a:pPr eaLnBrk="1" hangingPunct="1">
              <a:buFontTx/>
              <a:buBlip>
                <a:blip r:embed="rId2"/>
              </a:buBlip>
            </a:pPr>
            <a:r>
              <a:rPr lang="zh-CN" altLang="en-US" sz="2800" b="1" dirty="0">
                <a:latin typeface="Times New Roman" pitchFamily="18" charset="0"/>
              </a:rPr>
              <a:t>琼脂糖是由琼脂分离制备的链状多糖。其结构单元是</a:t>
            </a:r>
            <a:r>
              <a:rPr lang="en-US" sz="2800" b="1" dirty="0">
                <a:latin typeface="Times New Roman" pitchFamily="18" charset="0"/>
              </a:rPr>
              <a:t> </a:t>
            </a:r>
            <a:r>
              <a:rPr lang="en-US" altLang="zh-CN" sz="2800" b="1" dirty="0">
                <a:latin typeface="Times New Roman" pitchFamily="18" charset="0"/>
              </a:rPr>
              <a:t>D-</a:t>
            </a:r>
            <a:r>
              <a:rPr lang="zh-CN" altLang="en-US" sz="2800" b="1" dirty="0">
                <a:latin typeface="Times New Roman" pitchFamily="18" charset="0"/>
              </a:rPr>
              <a:t>半乳糖和</a:t>
            </a:r>
            <a:r>
              <a:rPr lang="en-US" altLang="zh-CN" sz="2800" b="1" dirty="0">
                <a:latin typeface="Times New Roman" pitchFamily="18" charset="0"/>
              </a:rPr>
              <a:t>3</a:t>
            </a:r>
            <a:r>
              <a:rPr lang="zh-CN" altLang="en-US" sz="2800" b="1" dirty="0">
                <a:latin typeface="Times New Roman" pitchFamily="18" charset="0"/>
              </a:rPr>
              <a:t>,</a:t>
            </a:r>
            <a:r>
              <a:rPr lang="en-US" altLang="zh-CN" sz="2800" b="1" dirty="0">
                <a:latin typeface="Times New Roman" pitchFamily="18" charset="0"/>
              </a:rPr>
              <a:t>6-</a:t>
            </a:r>
            <a:r>
              <a:rPr lang="zh-CN" altLang="en-US" sz="2800" b="1" dirty="0">
                <a:latin typeface="Times New Roman" pitchFamily="18" charset="0"/>
              </a:rPr>
              <a:t>脱水</a:t>
            </a:r>
            <a:r>
              <a:rPr lang="en-US" altLang="zh-CN" sz="2800" b="1" dirty="0">
                <a:latin typeface="Times New Roman" pitchFamily="18" charset="0"/>
              </a:rPr>
              <a:t>-L-</a:t>
            </a:r>
            <a:r>
              <a:rPr lang="zh-CN" altLang="en-US" sz="2800" b="1" dirty="0">
                <a:latin typeface="Times New Roman" pitchFamily="18" charset="0"/>
              </a:rPr>
              <a:t>半乳糖。许多琼脂糖链依氢键及其它力的作用使其互相盘绕形成绳状琼脂糖束，构成大网孔型凝胶。其本身不带有电荷。因此该凝胶适合于免疫复合物、核酸与核蛋白的分离、鉴定及纯化。</a:t>
            </a:r>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005064"/>
            <a:ext cx="7056438"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36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idx="4294967295"/>
          </p:nvPr>
        </p:nvSpPr>
        <p:spPr>
          <a:xfrm>
            <a:off x="0" y="260648"/>
            <a:ext cx="8686800" cy="838200"/>
          </a:xfrm>
        </p:spPr>
        <p:txBody>
          <a:bodyPr/>
          <a:lstStyle/>
          <a:p>
            <a:pPr eaLnBrk="1" hangingPunct="1"/>
            <a:r>
              <a:rPr lang="zh-CN" altLang="en-US" b="1" dirty="0"/>
              <a:t>实验原理</a:t>
            </a:r>
            <a:r>
              <a:rPr lang="en-US" altLang="zh-CN" b="1" dirty="0"/>
              <a:t>2</a:t>
            </a:r>
            <a:endParaRPr lang="zh-CN" altLang="en-US" b="1" dirty="0"/>
          </a:p>
        </p:txBody>
      </p:sp>
      <p:sp>
        <p:nvSpPr>
          <p:cNvPr id="3075" name="内容占位符 2"/>
          <p:cNvSpPr>
            <a:spLocks noGrp="1"/>
          </p:cNvSpPr>
          <p:nvPr>
            <p:ph idx="4294967295"/>
          </p:nvPr>
        </p:nvSpPr>
        <p:spPr>
          <a:xfrm>
            <a:off x="304800" y="1125538"/>
            <a:ext cx="8686800" cy="5472112"/>
          </a:xfrm>
        </p:spPr>
        <p:txBody>
          <a:bodyPr>
            <a:normAutofit/>
          </a:bodyPr>
          <a:lstStyle/>
          <a:p>
            <a:pPr eaLnBrk="1" hangingPunct="1">
              <a:buFontTx/>
              <a:buBlip>
                <a:blip r:embed="rId2"/>
              </a:buBlip>
            </a:pPr>
            <a:r>
              <a:rPr lang="en-US" altLang="zh-CN" b="1" dirty="0">
                <a:latin typeface="Times New Roman" pitchFamily="18" charset="0"/>
              </a:rPr>
              <a:t>DNA</a:t>
            </a:r>
            <a:r>
              <a:rPr lang="zh-CN" altLang="en-US" b="1" dirty="0">
                <a:latin typeface="Times New Roman" pitchFamily="18" charset="0"/>
              </a:rPr>
              <a:t>分子在碱性缓冲液中带负电荷，在外加电场作用下向正极泳动。</a:t>
            </a:r>
            <a:endParaRPr lang="en-US" b="1" dirty="0">
              <a:latin typeface="Times New Roman" pitchFamily="18" charset="0"/>
            </a:endParaRPr>
          </a:p>
          <a:p>
            <a:pPr eaLnBrk="1" hangingPunct="1">
              <a:buFontTx/>
              <a:buBlip>
                <a:blip r:embed="rId2"/>
              </a:buBlip>
            </a:pPr>
            <a:r>
              <a:rPr lang="en-US" altLang="zh-CN" b="1" dirty="0">
                <a:latin typeface="Times New Roman" pitchFamily="18" charset="0"/>
              </a:rPr>
              <a:t>DNA</a:t>
            </a:r>
            <a:r>
              <a:rPr lang="zh-CN" altLang="en-US" b="1" dirty="0">
                <a:latin typeface="Times New Roman" pitchFamily="18" charset="0"/>
              </a:rPr>
              <a:t>分子在琼脂糖凝胶中泳动时，有电荷效应与分子筛效应。不同</a:t>
            </a:r>
            <a:r>
              <a:rPr lang="en-US" altLang="zh-CN" b="1" dirty="0">
                <a:latin typeface="Times New Roman" pitchFamily="18" charset="0"/>
              </a:rPr>
              <a:t>DNA</a:t>
            </a:r>
            <a:r>
              <a:rPr lang="zh-CN" altLang="en-US" b="1" dirty="0">
                <a:latin typeface="Times New Roman" pitchFamily="18" charset="0"/>
              </a:rPr>
              <a:t>的分子量大小及构型不同，电泳时的泳动率就不同，从而分出不同的区带。</a:t>
            </a:r>
            <a:endParaRPr lang="en-US" b="1" dirty="0">
              <a:latin typeface="Times New Roman" pitchFamily="18" charset="0"/>
            </a:endParaRPr>
          </a:p>
          <a:p>
            <a:pPr eaLnBrk="1" hangingPunct="1">
              <a:buFontTx/>
              <a:buBlip>
                <a:blip r:embed="rId2"/>
              </a:buBlip>
            </a:pPr>
            <a:r>
              <a:rPr lang="en-US" altLang="zh-CN" b="1" dirty="0">
                <a:latin typeface="Times New Roman" pitchFamily="18" charset="0"/>
              </a:rPr>
              <a:t>DNA </a:t>
            </a:r>
            <a:r>
              <a:rPr lang="zh-CN" altLang="en-US" b="1" dirty="0">
                <a:latin typeface="Times New Roman" pitchFamily="18" charset="0"/>
              </a:rPr>
              <a:t>分子的迁移速度与相对分子质量的对数值成反比关系。凝胶电泳不仅可分离不同相对分子质量的</a:t>
            </a:r>
            <a:r>
              <a:rPr lang="en-US" altLang="zh-CN" b="1" dirty="0">
                <a:latin typeface="Times New Roman" pitchFamily="18" charset="0"/>
              </a:rPr>
              <a:t>DNA </a:t>
            </a:r>
            <a:r>
              <a:rPr lang="zh-CN" altLang="en-US" b="1" dirty="0">
                <a:latin typeface="Times New Roman" pitchFamily="18" charset="0"/>
              </a:rPr>
              <a:t>，也可以分离相对分子质量相同，但构型不同的</a:t>
            </a:r>
            <a:r>
              <a:rPr lang="en-US" altLang="zh-CN" b="1" dirty="0">
                <a:latin typeface="Times New Roman" pitchFamily="18" charset="0"/>
              </a:rPr>
              <a:t>DNA </a:t>
            </a:r>
            <a:r>
              <a:rPr lang="zh-CN" altLang="en-US" b="1" dirty="0">
                <a:latin typeface="Times New Roman" pitchFamily="18" charset="0"/>
              </a:rPr>
              <a:t>分子。</a:t>
            </a:r>
          </a:p>
        </p:txBody>
      </p:sp>
    </p:spTree>
    <p:extLst>
      <p:ext uri="{BB962C8B-B14F-4D97-AF65-F5344CB8AC3E}">
        <p14:creationId xmlns:p14="http://schemas.microsoft.com/office/powerpoint/2010/main" val="3593414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2771712" y="2421122"/>
            <a:ext cx="6337300" cy="1469685"/>
          </a:xfrm>
        </p:spPr>
        <p:txBody>
          <a:bodyPr/>
          <a:lstStyle/>
          <a:p>
            <a:pPr marL="320040" indent="-320040" fontAlgn="auto">
              <a:spcAft>
                <a:spcPts val="0"/>
              </a:spcAft>
              <a:buClr>
                <a:schemeClr val="accent6">
                  <a:lumMod val="75000"/>
                </a:schemeClr>
              </a:buClr>
              <a:defRPr/>
            </a:pPr>
            <a:r>
              <a:rPr lang="zh-CN" altLang="en-US" sz="4800" dirty="0">
                <a:solidFill>
                  <a:schemeClr val="tx1"/>
                </a:solidFill>
                <a:latin typeface="Microsoft JhengHei" pitchFamily="34" charset="-120"/>
                <a:ea typeface="+mj-ea"/>
              </a:rPr>
              <a:t>琼脂糖凝胶电泳技术</a:t>
            </a:r>
          </a:p>
        </p:txBody>
      </p:sp>
    </p:spTree>
    <p:extLst>
      <p:ext uri="{BB962C8B-B14F-4D97-AF65-F5344CB8AC3E}">
        <p14:creationId xmlns:p14="http://schemas.microsoft.com/office/powerpoint/2010/main" val="205954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1" y="908478"/>
            <a:ext cx="7848874" cy="1508105"/>
          </a:xfrm>
          <a:prstGeom prst="rect">
            <a:avLst/>
          </a:prstGeom>
        </p:spPr>
        <p:txBody>
          <a:bodyPr wrap="square">
            <a:spAutoFit/>
          </a:bodyPr>
          <a:lstStyle/>
          <a:p>
            <a:pPr>
              <a:buClr>
                <a:srgbClr val="FF0000"/>
              </a:buClr>
            </a:pPr>
            <a:r>
              <a:rPr lang="zh-CN" altLang="en-US" sz="2800" b="1" dirty="0">
                <a:latin typeface="华文细黑" pitchFamily="2" charset="-122"/>
                <a:ea typeface="华文细黑" pitchFamily="2" charset="-122"/>
              </a:rPr>
              <a:t>在电场中，推动带电质点运动的力（</a:t>
            </a:r>
            <a:r>
              <a:rPr lang="en-US" altLang="zh-CN" sz="2800" b="1" dirty="0">
                <a:latin typeface="华文细黑" pitchFamily="2" charset="-122"/>
                <a:ea typeface="华文细黑" pitchFamily="2" charset="-122"/>
              </a:rPr>
              <a:t>F</a:t>
            </a:r>
            <a:r>
              <a:rPr lang="zh-CN" altLang="en-US" sz="2800" b="1" dirty="0">
                <a:latin typeface="华文细黑" pitchFamily="2" charset="-122"/>
                <a:ea typeface="华文细黑" pitchFamily="2" charset="-122"/>
              </a:rPr>
              <a:t>）等于质点所带净电荷量（</a:t>
            </a:r>
            <a:r>
              <a:rPr lang="en-US" altLang="zh-CN" sz="2800" b="1" dirty="0">
                <a:latin typeface="华文细黑" pitchFamily="2" charset="-122"/>
                <a:ea typeface="华文细黑" pitchFamily="2" charset="-122"/>
              </a:rPr>
              <a:t>Q</a:t>
            </a:r>
            <a:r>
              <a:rPr lang="zh-CN" altLang="en-US" sz="2800" b="1" dirty="0">
                <a:latin typeface="华文细黑" pitchFamily="2" charset="-122"/>
                <a:ea typeface="华文细黑" pitchFamily="2" charset="-122"/>
              </a:rPr>
              <a:t>）与电场强度（</a:t>
            </a:r>
            <a:r>
              <a:rPr lang="en-US" altLang="zh-CN" sz="2800" b="1" dirty="0">
                <a:latin typeface="华文细黑" pitchFamily="2" charset="-122"/>
                <a:ea typeface="华文细黑" pitchFamily="2" charset="-122"/>
              </a:rPr>
              <a:t>E</a:t>
            </a:r>
            <a:r>
              <a:rPr lang="zh-CN" altLang="en-US" sz="2800" b="1" dirty="0">
                <a:latin typeface="华文细黑" pitchFamily="2" charset="-122"/>
                <a:ea typeface="华文细黑" pitchFamily="2" charset="-122"/>
              </a:rPr>
              <a:t>）的乘积。</a:t>
            </a:r>
            <a:endParaRPr lang="en-US" altLang="zh-CN" sz="2800" b="1" dirty="0">
              <a:latin typeface="华文细黑" pitchFamily="2" charset="-122"/>
              <a:ea typeface="华文细黑" pitchFamily="2" charset="-122"/>
            </a:endParaRPr>
          </a:p>
          <a:p>
            <a:pPr algn="ctr">
              <a:buClr>
                <a:srgbClr val="FF0000"/>
              </a:buClr>
            </a:pPr>
            <a:r>
              <a:rPr lang="en-US" altLang="zh-CN" sz="3600" b="1" dirty="0">
                <a:solidFill>
                  <a:srgbClr val="FF0000"/>
                </a:solidFill>
                <a:latin typeface="华文细黑" pitchFamily="2" charset="-122"/>
                <a:ea typeface="华文细黑" pitchFamily="2" charset="-122"/>
              </a:rPr>
              <a:t>F</a:t>
            </a:r>
            <a:r>
              <a:rPr lang="zh-CN" altLang="en-US" sz="3600" b="1" dirty="0">
                <a:solidFill>
                  <a:srgbClr val="FF0000"/>
                </a:solidFill>
                <a:latin typeface="华文细黑" pitchFamily="2" charset="-122"/>
                <a:ea typeface="华文细黑" pitchFamily="2" charset="-122"/>
              </a:rPr>
              <a:t>＝</a:t>
            </a:r>
            <a:r>
              <a:rPr lang="en-US" altLang="zh-CN" sz="3600" b="1" dirty="0">
                <a:solidFill>
                  <a:srgbClr val="FF0000"/>
                </a:solidFill>
                <a:latin typeface="华文细黑" pitchFamily="2" charset="-122"/>
                <a:ea typeface="华文细黑" pitchFamily="2" charset="-122"/>
              </a:rPr>
              <a:t>EQ</a:t>
            </a:r>
          </a:p>
        </p:txBody>
      </p:sp>
      <p:sp>
        <p:nvSpPr>
          <p:cNvPr id="3" name="矩形 2"/>
          <p:cNvSpPr/>
          <p:nvPr/>
        </p:nvSpPr>
        <p:spPr>
          <a:xfrm>
            <a:off x="646837" y="2405206"/>
            <a:ext cx="7848874" cy="1815882"/>
          </a:xfrm>
          <a:prstGeom prst="rect">
            <a:avLst/>
          </a:prstGeom>
        </p:spPr>
        <p:txBody>
          <a:bodyPr wrap="square">
            <a:spAutoFit/>
          </a:bodyPr>
          <a:lstStyle/>
          <a:p>
            <a:pPr>
              <a:buClr>
                <a:srgbClr val="FF0000"/>
              </a:buClr>
            </a:pPr>
            <a:r>
              <a:rPr lang="zh-CN" altLang="en-US" sz="2800" b="1" dirty="0">
                <a:latin typeface="华文细黑" pitchFamily="2" charset="-122"/>
                <a:ea typeface="华文细黑" pitchFamily="2" charset="-122"/>
              </a:rPr>
              <a:t>质点的前移同样要受到阻力（</a:t>
            </a:r>
            <a:r>
              <a:rPr lang="en-US" altLang="zh-CN" sz="2800" b="1" dirty="0">
                <a:latin typeface="华文细黑" pitchFamily="2" charset="-122"/>
                <a:ea typeface="华文细黑" pitchFamily="2" charset="-122"/>
              </a:rPr>
              <a:t>f </a:t>
            </a:r>
            <a:r>
              <a:rPr lang="zh-CN" altLang="en-US" sz="2800" b="1" dirty="0">
                <a:latin typeface="华文细黑" pitchFamily="2" charset="-122"/>
                <a:ea typeface="华文细黑" pitchFamily="2" charset="-122"/>
              </a:rPr>
              <a:t>）的影响，对于一个球形质点，服从</a:t>
            </a:r>
            <a:r>
              <a:rPr lang="en-US" altLang="zh-CN" sz="2800" b="1" dirty="0">
                <a:latin typeface="华文细黑" pitchFamily="2" charset="-122"/>
                <a:ea typeface="华文细黑" pitchFamily="2" charset="-122"/>
              </a:rPr>
              <a:t>Stoke</a:t>
            </a:r>
            <a:r>
              <a:rPr lang="zh-CN" altLang="en-US" sz="2800" b="1" dirty="0">
                <a:latin typeface="华文细黑" pitchFamily="2" charset="-122"/>
                <a:ea typeface="华文细黑" pitchFamily="2" charset="-122"/>
              </a:rPr>
              <a:t>定律，即：</a:t>
            </a:r>
          </a:p>
          <a:p>
            <a:pPr algn="ctr">
              <a:buClr>
                <a:srgbClr val="FF0000"/>
              </a:buClr>
              <a:buFont typeface="Wingdings" pitchFamily="2" charset="2"/>
              <a:buNone/>
            </a:pPr>
            <a:r>
              <a:rPr lang="en-US" altLang="zh-CN" sz="3600" b="1" dirty="0">
                <a:solidFill>
                  <a:srgbClr val="FF0000"/>
                </a:solidFill>
                <a:latin typeface="华文细黑" pitchFamily="2" charset="-122"/>
                <a:ea typeface="华文细黑" pitchFamily="2" charset="-122"/>
              </a:rPr>
              <a:t>f</a:t>
            </a:r>
            <a:r>
              <a:rPr lang="zh-CN" altLang="en-US" sz="3600" b="1" dirty="0">
                <a:solidFill>
                  <a:srgbClr val="FF0000"/>
                </a:solidFill>
                <a:latin typeface="华文细黑" pitchFamily="2" charset="-122"/>
                <a:ea typeface="华文细黑" pitchFamily="2" charset="-122"/>
              </a:rPr>
              <a:t>＝</a:t>
            </a:r>
            <a:r>
              <a:rPr lang="en-US" altLang="zh-CN" sz="3600" b="1" dirty="0">
                <a:solidFill>
                  <a:srgbClr val="FF0000"/>
                </a:solidFill>
                <a:latin typeface="华文细黑" pitchFamily="2" charset="-122"/>
                <a:ea typeface="华文细黑" pitchFamily="2" charset="-122"/>
              </a:rPr>
              <a:t>6π r </a:t>
            </a:r>
            <a:r>
              <a:rPr lang="en-US" altLang="zh-CN" sz="3600" b="1" dirty="0" err="1">
                <a:solidFill>
                  <a:srgbClr val="FF0000"/>
                </a:solidFill>
                <a:latin typeface="华文细黑" pitchFamily="2" charset="-122"/>
                <a:ea typeface="华文细黑" pitchFamily="2" charset="-122"/>
              </a:rPr>
              <a:t>ην</a:t>
            </a:r>
            <a:r>
              <a:rPr lang="en-US" altLang="zh-CN" sz="3600" b="1" dirty="0">
                <a:solidFill>
                  <a:srgbClr val="FF0000"/>
                </a:solidFill>
                <a:latin typeface="华文细黑" pitchFamily="2" charset="-122"/>
                <a:ea typeface="华文细黑" pitchFamily="2" charset="-122"/>
              </a:rPr>
              <a:t>     </a:t>
            </a:r>
          </a:p>
          <a:p>
            <a:pPr>
              <a:buClr>
                <a:schemeClr val="bg1"/>
              </a:buClr>
              <a:buFont typeface="Wingdings" pitchFamily="2" charset="2"/>
              <a:buNone/>
            </a:pPr>
            <a:r>
              <a:rPr lang="zh-CN" altLang="en-US" sz="2000" b="1" dirty="0">
                <a:latin typeface="华文细黑" pitchFamily="2" charset="-122"/>
                <a:ea typeface="华文细黑" pitchFamily="2" charset="-122"/>
              </a:rPr>
              <a:t>  （</a:t>
            </a:r>
            <a:r>
              <a:rPr lang="en-US" altLang="zh-CN" sz="2000" b="1" dirty="0">
                <a:latin typeface="华文细黑" pitchFamily="2" charset="-122"/>
                <a:ea typeface="华文细黑" pitchFamily="2" charset="-122"/>
              </a:rPr>
              <a:t>r</a:t>
            </a:r>
            <a:r>
              <a:rPr lang="zh-CN" altLang="en-US" sz="2000" b="1" dirty="0">
                <a:latin typeface="华文细黑" pitchFamily="2" charset="-122"/>
                <a:ea typeface="华文细黑" pitchFamily="2" charset="-122"/>
              </a:rPr>
              <a:t>为质点半径，</a:t>
            </a:r>
            <a:r>
              <a:rPr lang="en-US" altLang="zh-CN" sz="2000" b="1" dirty="0">
                <a:latin typeface="华文细黑" pitchFamily="2" charset="-122"/>
                <a:ea typeface="华文细黑" pitchFamily="2" charset="-122"/>
              </a:rPr>
              <a:t>η</a:t>
            </a:r>
            <a:r>
              <a:rPr lang="zh-CN" altLang="en-US" sz="2000" b="1" dirty="0">
                <a:latin typeface="华文细黑" pitchFamily="2" charset="-122"/>
                <a:ea typeface="华文细黑" pitchFamily="2" charset="-122"/>
              </a:rPr>
              <a:t>为缓冲液的粘滞系数，</a:t>
            </a:r>
            <a:r>
              <a:rPr lang="en-US" altLang="zh-CN" sz="2000" b="1" dirty="0">
                <a:latin typeface="华文细黑" pitchFamily="2" charset="-122"/>
                <a:ea typeface="华文细黑" pitchFamily="2" charset="-122"/>
              </a:rPr>
              <a:t>ν</a:t>
            </a:r>
            <a:r>
              <a:rPr lang="zh-CN" altLang="en-US" sz="2000" b="1" dirty="0">
                <a:latin typeface="华文细黑" pitchFamily="2" charset="-122"/>
                <a:ea typeface="华文细黑" pitchFamily="2" charset="-122"/>
              </a:rPr>
              <a:t>为质点移动速度）</a:t>
            </a:r>
          </a:p>
        </p:txBody>
      </p:sp>
      <p:sp>
        <p:nvSpPr>
          <p:cNvPr id="5" name="矩形 4"/>
          <p:cNvSpPr/>
          <p:nvPr/>
        </p:nvSpPr>
        <p:spPr>
          <a:xfrm>
            <a:off x="843335" y="4725144"/>
            <a:ext cx="7455877" cy="1077218"/>
          </a:xfrm>
          <a:prstGeom prst="rect">
            <a:avLst/>
          </a:prstGeom>
        </p:spPr>
        <p:txBody>
          <a:bodyPr wrap="square">
            <a:spAutoFit/>
          </a:bodyPr>
          <a:lstStyle/>
          <a:p>
            <a:r>
              <a:rPr lang="zh-CN" altLang="en-US" sz="3600" b="1" dirty="0">
                <a:solidFill>
                  <a:srgbClr val="FF0000"/>
                </a:solidFill>
                <a:ea typeface="宋体" pitchFamily="2" charset="-122"/>
              </a:rPr>
              <a:t>其他因素</a:t>
            </a:r>
            <a:r>
              <a:rPr lang="zh-CN" altLang="en-US" sz="2000" b="1" dirty="0">
                <a:latin typeface="华文细黑" pitchFamily="2" charset="-122"/>
                <a:ea typeface="华文细黑" pitchFamily="2" charset="-122"/>
              </a:rPr>
              <a:t>：</a:t>
            </a:r>
            <a:r>
              <a:rPr lang="zh-CN" altLang="en-US" sz="2800" b="1" dirty="0">
                <a:latin typeface="华文细黑" pitchFamily="2" charset="-122"/>
                <a:ea typeface="华文细黑" pitchFamily="2" charset="-122"/>
              </a:rPr>
              <a:t>缓冲液</a:t>
            </a:r>
            <a:r>
              <a:rPr lang="en-US" altLang="zh-CN" sz="2800" b="1" dirty="0">
                <a:latin typeface="华文细黑" pitchFamily="2" charset="-122"/>
                <a:ea typeface="华文细黑" pitchFamily="2" charset="-122"/>
              </a:rPr>
              <a:t>pH</a:t>
            </a:r>
            <a:r>
              <a:rPr lang="zh-CN" altLang="en-US" sz="2800" b="1" dirty="0">
                <a:latin typeface="华文细黑" pitchFamily="2" charset="-122"/>
                <a:ea typeface="华文细黑" pitchFamily="2" charset="-122"/>
              </a:rPr>
              <a:t>、离子强度</a:t>
            </a:r>
            <a:r>
              <a:rPr lang="en-US" altLang="zh-CN" sz="2800" b="1" dirty="0">
                <a:latin typeface="华文细黑" pitchFamily="2" charset="-122"/>
                <a:ea typeface="华文细黑" pitchFamily="2" charset="-122"/>
              </a:rPr>
              <a:t>I</a:t>
            </a:r>
            <a:r>
              <a:rPr lang="zh-CN" altLang="en-US" sz="2800" b="1" dirty="0">
                <a:latin typeface="华文细黑" pitchFamily="2" charset="-122"/>
                <a:ea typeface="华文细黑" pitchFamily="2" charset="-122"/>
              </a:rPr>
              <a:t>、支持介质的筛孔等。</a:t>
            </a:r>
          </a:p>
        </p:txBody>
      </p:sp>
      <p:sp>
        <p:nvSpPr>
          <p:cNvPr id="6" name="TextBox 5"/>
          <p:cNvSpPr txBox="1"/>
          <p:nvPr/>
        </p:nvSpPr>
        <p:spPr>
          <a:xfrm>
            <a:off x="680465" y="188640"/>
            <a:ext cx="3890809" cy="646331"/>
          </a:xfrm>
          <a:prstGeom prst="rect">
            <a:avLst/>
          </a:prstGeom>
          <a:noFill/>
        </p:spPr>
        <p:txBody>
          <a:bodyPr wrap="none" rtlCol="0">
            <a:spAutoFit/>
          </a:bodyPr>
          <a:lstStyle/>
          <a:p>
            <a:r>
              <a:rPr lang="zh-CN" altLang="en-US" sz="3600" b="1" dirty="0">
                <a:solidFill>
                  <a:srgbClr val="FF0000"/>
                </a:solidFill>
                <a:ea typeface="宋体" pitchFamily="2" charset="-122"/>
              </a:rPr>
              <a:t>影响迁移率的因素</a:t>
            </a:r>
          </a:p>
        </p:txBody>
      </p:sp>
    </p:spTree>
    <p:extLst>
      <p:ext uri="{BB962C8B-B14F-4D97-AF65-F5344CB8AC3E}">
        <p14:creationId xmlns:p14="http://schemas.microsoft.com/office/powerpoint/2010/main" val="3143773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55576" y="260648"/>
            <a:ext cx="8229600" cy="1338819"/>
          </a:xfrm>
        </p:spPr>
        <p:txBody>
          <a:bodyPr/>
          <a:lstStyle/>
          <a:p>
            <a:pPr marL="320040" indent="-320040" fontAlgn="auto">
              <a:spcAft>
                <a:spcPts val="0"/>
              </a:spcAft>
              <a:buClr>
                <a:schemeClr val="accent6">
                  <a:lumMod val="75000"/>
                </a:schemeClr>
              </a:buClr>
              <a:defRPr/>
            </a:pPr>
            <a:r>
              <a:rPr lang="zh-CN" altLang="zh-TW" dirty="0">
                <a:ea typeface="+mj-ea"/>
              </a:rPr>
              <a:t>DNA</a:t>
            </a:r>
            <a:r>
              <a:rPr lang="zh-TW" dirty="0">
                <a:ea typeface="+mj-ea"/>
              </a:rPr>
              <a:t>的琼脂糖凝胶电泳</a:t>
            </a:r>
          </a:p>
        </p:txBody>
      </p:sp>
      <p:sp>
        <p:nvSpPr>
          <p:cNvPr id="6147" name="Rectangle 3"/>
          <p:cNvSpPr>
            <a:spLocks noGrp="1" noChangeArrowheads="1"/>
          </p:cNvSpPr>
          <p:nvPr>
            <p:ph sz="quarter" idx="4294967295"/>
          </p:nvPr>
        </p:nvSpPr>
        <p:spPr>
          <a:xfrm>
            <a:off x="468313" y="1485557"/>
            <a:ext cx="8229600" cy="4524915"/>
          </a:xfrm>
          <a:prstGeom prst="rect">
            <a:avLst/>
          </a:prstGeom>
        </p:spPr>
        <p:txBody>
          <a:bodyPr>
            <a:normAutofit lnSpcReduction="10000"/>
          </a:bodyPr>
          <a:lstStyle/>
          <a:p>
            <a:r>
              <a:rPr lang="zh-CN" altLang="en-US" sz="2400" dirty="0">
                <a:latin typeface="微软雅黑" pitchFamily="34" charset="-122"/>
                <a:ea typeface="微软雅黑" pitchFamily="34" charset="-122"/>
              </a:rPr>
              <a:t>琼脂糖凝胶电泳对核酸的分离作用主要是依据它们的相对分子量质量及分子构型，同时与凝胶的浓度也有密切关系。</a:t>
            </a:r>
          </a:p>
          <a:p>
            <a:r>
              <a:rPr lang="zh-CN" altLang="en-US" sz="2400" dirty="0">
                <a:latin typeface="微软雅黑" pitchFamily="34" charset="-122"/>
                <a:ea typeface="微软雅黑" pitchFamily="34" charset="-122"/>
              </a:rPr>
              <a:t>1、核酸分子大小与琼脂糖浓度的关系</a:t>
            </a:r>
          </a:p>
          <a:p>
            <a:r>
              <a:rPr lang="zh-CN" altLang="en-US" sz="2400" dirty="0">
                <a:latin typeface="微软雅黑" pitchFamily="34" charset="-122"/>
                <a:ea typeface="微软雅黑" pitchFamily="34" charset="-122"/>
              </a:rPr>
              <a:t>（1）DNA分子的大小 在凝胶中，DNA片段迁移距离（迁移率）与碱基对的对数成反比，因此通过已知大小的标准物移动的距离与未知片段的移动距离时行比较，便可测出未知片段的大小。但是当DNA分子大小超过20kb时，普通琼脂糖凝胶就很难将它们分开。此时电泳的迁移率不再依赖于分子大小，因此，就用琼脂糖凝胶电泳分离DNA时，分子大小不宜超过此值。</a:t>
            </a:r>
          </a:p>
          <a:p>
            <a:r>
              <a:rPr lang="zh-CN" altLang="en-US" sz="2400" dirty="0">
                <a:latin typeface="微软雅黑" pitchFamily="34" charset="-122"/>
                <a:ea typeface="微软雅黑" pitchFamily="34" charset="-122"/>
              </a:rPr>
              <a:t>（2）不同大小的DNA需要用不同浓度的琼脂糖凝胶进行电泳分离</a:t>
            </a:r>
            <a:r>
              <a:rPr lang="zh-CN" altLang="en-US" dirty="0">
                <a:ea typeface="方正姚体" pitchFamily="2" charset="-122"/>
              </a:rPr>
              <a:t>。</a:t>
            </a:r>
          </a:p>
        </p:txBody>
      </p:sp>
    </p:spTree>
    <p:extLst>
      <p:ext uri="{BB962C8B-B14F-4D97-AF65-F5344CB8AC3E}">
        <p14:creationId xmlns:p14="http://schemas.microsoft.com/office/powerpoint/2010/main" val="766675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544" y="333374"/>
            <a:ext cx="8229600" cy="1600200"/>
          </a:xfrm>
        </p:spPr>
        <p:txBody>
          <a:bodyPr>
            <a:normAutofit/>
          </a:bodyPr>
          <a:lstStyle/>
          <a:p>
            <a:pPr marL="320040" indent="-320040" fontAlgn="auto">
              <a:spcAft>
                <a:spcPts val="0"/>
              </a:spcAft>
              <a:buClr>
                <a:schemeClr val="accent6">
                  <a:lumMod val="75000"/>
                </a:schemeClr>
              </a:buClr>
              <a:defRPr/>
            </a:pPr>
            <a:r>
              <a:rPr lang="zh-TW" dirty="0">
                <a:ea typeface="+mj-ea"/>
              </a:rPr>
              <a:t>核酸构型与琼脂糖凝胶电泳分离的关系</a:t>
            </a:r>
          </a:p>
        </p:txBody>
      </p:sp>
      <p:sp>
        <p:nvSpPr>
          <p:cNvPr id="10243" name="Rectangle 3"/>
          <p:cNvSpPr>
            <a:spLocks noGrp="1" noChangeArrowheads="1"/>
          </p:cNvSpPr>
          <p:nvPr>
            <p:ph sz="quarter" idx="4294967295"/>
          </p:nvPr>
        </p:nvSpPr>
        <p:spPr>
          <a:xfrm>
            <a:off x="468313" y="1917256"/>
            <a:ext cx="8229600" cy="4526502"/>
          </a:xfrm>
          <a:prstGeom prst="rect">
            <a:avLst/>
          </a:prstGeom>
        </p:spPr>
        <p:txBody>
          <a:bodyPr rtlCol="0">
            <a:normAutofit fontScale="92500" lnSpcReduction="20000"/>
          </a:bodyPr>
          <a:lstStyle/>
          <a:p>
            <a:pPr indent="-182880" fontAlgn="auto">
              <a:lnSpc>
                <a:spcPct val="110000"/>
              </a:lnSpc>
              <a:buClr>
                <a:schemeClr val="accent6">
                  <a:lumMod val="75000"/>
                </a:schemeClr>
              </a:buClr>
              <a:defRPr/>
            </a:pPr>
            <a:r>
              <a:rPr lang="en-US" altLang="zh-TW" sz="2800" dirty="0">
                <a:solidFill>
                  <a:schemeClr val="tx1">
                    <a:lumMod val="75000"/>
                    <a:lumOff val="25000"/>
                  </a:schemeClr>
                </a:solidFill>
                <a:ea typeface="+mn-ea"/>
              </a:rPr>
              <a:t> </a:t>
            </a:r>
            <a:r>
              <a:rPr lang="zh-TW" sz="3500" dirty="0">
                <a:solidFill>
                  <a:schemeClr val="tx1">
                    <a:lumMod val="75000"/>
                    <a:lumOff val="25000"/>
                  </a:schemeClr>
                </a:solidFill>
                <a:latin typeface="幼圆" panose="02010509060101010101" pitchFamily="49" charset="-122"/>
                <a:ea typeface="幼圆" panose="02010509060101010101" pitchFamily="49" charset="-122"/>
              </a:rPr>
              <a:t>不同构型</a:t>
            </a:r>
            <a:r>
              <a:rPr lang="zh-CN" altLang="zh-TW" sz="3500" dirty="0">
                <a:solidFill>
                  <a:schemeClr val="tx1">
                    <a:lumMod val="75000"/>
                    <a:lumOff val="25000"/>
                  </a:schemeClr>
                </a:solidFill>
                <a:latin typeface="幼圆" panose="02010509060101010101" pitchFamily="49" charset="-122"/>
                <a:ea typeface="幼圆" panose="02010509060101010101" pitchFamily="49" charset="-122"/>
              </a:rPr>
              <a:t>DNA</a:t>
            </a:r>
            <a:r>
              <a:rPr lang="zh-TW" sz="3500" dirty="0">
                <a:solidFill>
                  <a:schemeClr val="tx1">
                    <a:lumMod val="75000"/>
                    <a:lumOff val="25000"/>
                  </a:schemeClr>
                </a:solidFill>
                <a:latin typeface="幼圆" panose="02010509060101010101" pitchFamily="49" charset="-122"/>
                <a:ea typeface="幼圆" panose="02010509060101010101" pitchFamily="49" charset="-122"/>
              </a:rPr>
              <a:t>的移动速度次序为：供价闭环</a:t>
            </a:r>
            <a:r>
              <a:rPr lang="zh-CN" altLang="zh-TW" sz="3500" dirty="0">
                <a:solidFill>
                  <a:schemeClr val="tx1">
                    <a:lumMod val="75000"/>
                    <a:lumOff val="25000"/>
                  </a:schemeClr>
                </a:solidFill>
                <a:latin typeface="幼圆" panose="02010509060101010101" pitchFamily="49" charset="-122"/>
                <a:ea typeface="幼圆" panose="02010509060101010101" pitchFamily="49" charset="-122"/>
              </a:rPr>
              <a:t>DNA</a:t>
            </a:r>
            <a:r>
              <a:rPr lang="zh-TW" sz="3500" dirty="0">
                <a:solidFill>
                  <a:schemeClr val="tx1">
                    <a:lumMod val="75000"/>
                    <a:lumOff val="25000"/>
                  </a:schemeClr>
                </a:solidFill>
                <a:latin typeface="幼圆" panose="02010509060101010101" pitchFamily="49" charset="-122"/>
                <a:ea typeface="幼圆" panose="02010509060101010101" pitchFamily="49" charset="-122"/>
              </a:rPr>
              <a:t>（</a:t>
            </a:r>
            <a:r>
              <a:rPr lang="zh-CN" altLang="zh-TW" sz="3500" dirty="0">
                <a:solidFill>
                  <a:schemeClr val="tx1">
                    <a:lumMod val="75000"/>
                    <a:lumOff val="25000"/>
                  </a:schemeClr>
                </a:solidFill>
                <a:latin typeface="幼圆" panose="02010509060101010101" pitchFamily="49" charset="-122"/>
                <a:ea typeface="幼圆" panose="02010509060101010101" pitchFamily="49" charset="-122"/>
              </a:rPr>
              <a:t>covalently closed circular</a:t>
            </a:r>
            <a:r>
              <a:rPr lang="zh-TW" sz="3500" dirty="0">
                <a:solidFill>
                  <a:schemeClr val="tx1">
                    <a:lumMod val="75000"/>
                    <a:lumOff val="25000"/>
                  </a:schemeClr>
                </a:solidFill>
                <a:latin typeface="幼圆" panose="02010509060101010101" pitchFamily="49" charset="-122"/>
                <a:ea typeface="幼圆" panose="02010509060101010101" pitchFamily="49" charset="-122"/>
              </a:rPr>
              <a:t>，</a:t>
            </a:r>
            <a:r>
              <a:rPr lang="zh-CN" altLang="zh-TW" sz="3500" dirty="0">
                <a:solidFill>
                  <a:schemeClr val="tx1">
                    <a:lumMod val="75000"/>
                    <a:lumOff val="25000"/>
                  </a:schemeClr>
                </a:solidFill>
                <a:latin typeface="幼圆" panose="02010509060101010101" pitchFamily="49" charset="-122"/>
                <a:ea typeface="幼圆" panose="02010509060101010101" pitchFamily="49" charset="-122"/>
              </a:rPr>
              <a:t>cccDNA</a:t>
            </a:r>
            <a:r>
              <a:rPr lang="zh-TW" sz="3500" dirty="0">
                <a:solidFill>
                  <a:schemeClr val="tx1">
                    <a:lumMod val="75000"/>
                    <a:lumOff val="25000"/>
                  </a:schemeClr>
                </a:solidFill>
                <a:latin typeface="幼圆" panose="02010509060101010101" pitchFamily="49" charset="-122"/>
                <a:ea typeface="幼圆" panose="02010509060101010101" pitchFamily="49" charset="-122"/>
              </a:rPr>
              <a:t>）</a:t>
            </a:r>
            <a:r>
              <a:rPr lang="zh-CN" altLang="zh-TW" sz="3500" dirty="0">
                <a:solidFill>
                  <a:schemeClr val="tx1">
                    <a:lumMod val="75000"/>
                    <a:lumOff val="25000"/>
                  </a:schemeClr>
                </a:solidFill>
                <a:latin typeface="幼圆" panose="02010509060101010101" pitchFamily="49" charset="-122"/>
                <a:ea typeface="幼圆" panose="02010509060101010101" pitchFamily="49" charset="-122"/>
              </a:rPr>
              <a:t>&gt;</a:t>
            </a:r>
            <a:r>
              <a:rPr lang="zh-TW" sz="3500" dirty="0">
                <a:solidFill>
                  <a:schemeClr val="tx1">
                    <a:lumMod val="75000"/>
                    <a:lumOff val="25000"/>
                  </a:schemeClr>
                </a:solidFill>
                <a:latin typeface="幼圆" panose="02010509060101010101" pitchFamily="49" charset="-122"/>
                <a:ea typeface="幼圆" panose="02010509060101010101" pitchFamily="49" charset="-122"/>
              </a:rPr>
              <a:t>直线</a:t>
            </a:r>
            <a:r>
              <a:rPr lang="zh-CN" altLang="zh-TW" sz="3500" dirty="0">
                <a:solidFill>
                  <a:schemeClr val="tx1">
                    <a:lumMod val="75000"/>
                    <a:lumOff val="25000"/>
                  </a:schemeClr>
                </a:solidFill>
                <a:latin typeface="幼圆" panose="02010509060101010101" pitchFamily="49" charset="-122"/>
                <a:ea typeface="幼圆" panose="02010509060101010101" pitchFamily="49" charset="-122"/>
              </a:rPr>
              <a:t>DNA&gt;</a:t>
            </a:r>
            <a:r>
              <a:rPr lang="zh-TW" sz="3500" dirty="0">
                <a:solidFill>
                  <a:schemeClr val="tx1">
                    <a:lumMod val="75000"/>
                    <a:lumOff val="25000"/>
                  </a:schemeClr>
                </a:solidFill>
                <a:latin typeface="幼圆" panose="02010509060101010101" pitchFamily="49" charset="-122"/>
                <a:ea typeface="幼圆" panose="02010509060101010101" pitchFamily="49" charset="-122"/>
              </a:rPr>
              <a:t>开环的双链环状</a:t>
            </a:r>
            <a:r>
              <a:rPr lang="zh-CN" altLang="zh-TW" sz="3500" dirty="0">
                <a:solidFill>
                  <a:schemeClr val="tx1">
                    <a:lumMod val="75000"/>
                    <a:lumOff val="25000"/>
                  </a:schemeClr>
                </a:solidFill>
                <a:latin typeface="幼圆" panose="02010509060101010101" pitchFamily="49" charset="-122"/>
                <a:ea typeface="幼圆" panose="02010509060101010101" pitchFamily="49" charset="-122"/>
              </a:rPr>
              <a:t>DNA</a:t>
            </a:r>
            <a:r>
              <a:rPr lang="zh-TW" sz="3500" dirty="0">
                <a:solidFill>
                  <a:schemeClr val="tx1">
                    <a:lumMod val="75000"/>
                    <a:lumOff val="25000"/>
                  </a:schemeClr>
                </a:solidFill>
                <a:latin typeface="幼圆" panose="02010509060101010101" pitchFamily="49" charset="-122"/>
                <a:ea typeface="幼圆" panose="02010509060101010101" pitchFamily="49" charset="-122"/>
              </a:rPr>
              <a:t>。当琼脂糖浓度太高时，环状</a:t>
            </a:r>
            <a:r>
              <a:rPr lang="zh-CN" altLang="zh-TW" sz="3500" dirty="0">
                <a:solidFill>
                  <a:schemeClr val="tx1">
                    <a:lumMod val="75000"/>
                    <a:lumOff val="25000"/>
                  </a:schemeClr>
                </a:solidFill>
                <a:latin typeface="幼圆" panose="02010509060101010101" pitchFamily="49" charset="-122"/>
                <a:ea typeface="幼圆" panose="02010509060101010101" pitchFamily="49" charset="-122"/>
              </a:rPr>
              <a:t>DNA</a:t>
            </a:r>
            <a:r>
              <a:rPr lang="zh-TW" sz="3500" dirty="0">
                <a:solidFill>
                  <a:schemeClr val="tx1">
                    <a:lumMod val="75000"/>
                    <a:lumOff val="25000"/>
                  </a:schemeClr>
                </a:solidFill>
                <a:latin typeface="幼圆" panose="02010509060101010101" pitchFamily="49" charset="-122"/>
                <a:ea typeface="幼圆" panose="02010509060101010101" pitchFamily="49" charset="-122"/>
              </a:rPr>
              <a:t>（一般为球形）不能进入胶中，相对迁移率为</a:t>
            </a:r>
            <a:r>
              <a:rPr lang="zh-CN" altLang="zh-TW" sz="3500" dirty="0">
                <a:solidFill>
                  <a:schemeClr val="tx1">
                    <a:lumMod val="75000"/>
                    <a:lumOff val="25000"/>
                  </a:schemeClr>
                </a:solidFill>
                <a:latin typeface="幼圆" panose="02010509060101010101" pitchFamily="49" charset="-122"/>
                <a:ea typeface="幼圆" panose="02010509060101010101" pitchFamily="49" charset="-122"/>
              </a:rPr>
              <a:t>0</a:t>
            </a:r>
            <a:r>
              <a:rPr lang="zh-TW" sz="3500" dirty="0">
                <a:solidFill>
                  <a:schemeClr val="tx1">
                    <a:lumMod val="75000"/>
                    <a:lumOff val="25000"/>
                  </a:schemeClr>
                </a:solidFill>
                <a:latin typeface="幼圆" panose="02010509060101010101" pitchFamily="49" charset="-122"/>
                <a:ea typeface="幼圆" panose="02010509060101010101" pitchFamily="49" charset="-122"/>
              </a:rPr>
              <a:t>（</a:t>
            </a:r>
            <a:r>
              <a:rPr lang="zh-CN" altLang="zh-TW" sz="3500" dirty="0">
                <a:solidFill>
                  <a:schemeClr val="tx1">
                    <a:lumMod val="75000"/>
                    <a:lumOff val="25000"/>
                  </a:schemeClr>
                </a:solidFill>
                <a:latin typeface="幼圆" panose="02010509060101010101" pitchFamily="49" charset="-122"/>
                <a:ea typeface="幼圆" panose="02010509060101010101" pitchFamily="49" charset="-122"/>
              </a:rPr>
              <a:t>Rm=0</a:t>
            </a:r>
            <a:r>
              <a:rPr lang="zh-TW" sz="3500" dirty="0">
                <a:solidFill>
                  <a:schemeClr val="tx1">
                    <a:lumMod val="75000"/>
                    <a:lumOff val="25000"/>
                  </a:schemeClr>
                </a:solidFill>
                <a:latin typeface="幼圆" panose="02010509060101010101" pitchFamily="49" charset="-122"/>
                <a:ea typeface="幼圆" panose="02010509060101010101" pitchFamily="49" charset="-122"/>
              </a:rPr>
              <a:t>），而同等大小的直线双链</a:t>
            </a:r>
            <a:r>
              <a:rPr lang="zh-CN" altLang="zh-TW" sz="3500" dirty="0">
                <a:solidFill>
                  <a:schemeClr val="tx1">
                    <a:lumMod val="75000"/>
                    <a:lumOff val="25000"/>
                  </a:schemeClr>
                </a:solidFill>
                <a:latin typeface="幼圆" panose="02010509060101010101" pitchFamily="49" charset="-122"/>
                <a:ea typeface="幼圆" panose="02010509060101010101" pitchFamily="49" charset="-122"/>
              </a:rPr>
              <a:t>DNA</a:t>
            </a:r>
            <a:r>
              <a:rPr lang="zh-TW" sz="3500" dirty="0">
                <a:solidFill>
                  <a:schemeClr val="tx1">
                    <a:lumMod val="75000"/>
                    <a:lumOff val="25000"/>
                  </a:schemeClr>
                </a:solidFill>
                <a:latin typeface="幼圆" panose="02010509060101010101" pitchFamily="49" charset="-122"/>
                <a:ea typeface="幼圆" panose="02010509060101010101" pitchFamily="49" charset="-122"/>
              </a:rPr>
              <a:t>（刚性棒状）则可以长轴方向前进（</a:t>
            </a:r>
            <a:r>
              <a:rPr lang="zh-CN" altLang="zh-TW" sz="3500" dirty="0">
                <a:solidFill>
                  <a:schemeClr val="tx1">
                    <a:lumMod val="75000"/>
                    <a:lumOff val="25000"/>
                  </a:schemeClr>
                </a:solidFill>
                <a:latin typeface="幼圆" panose="02010509060101010101" pitchFamily="49" charset="-122"/>
                <a:ea typeface="幼圆" panose="02010509060101010101" pitchFamily="49" charset="-122"/>
              </a:rPr>
              <a:t>Rm&gt;0</a:t>
            </a:r>
            <a:r>
              <a:rPr lang="zh-TW" sz="3500" dirty="0">
                <a:solidFill>
                  <a:schemeClr val="tx1">
                    <a:lumMod val="75000"/>
                    <a:lumOff val="25000"/>
                  </a:schemeClr>
                </a:solidFill>
                <a:latin typeface="幼圆" panose="02010509060101010101" pitchFamily="49" charset="-122"/>
                <a:ea typeface="幼圆" panose="02010509060101010101" pitchFamily="49" charset="-122"/>
              </a:rPr>
              <a:t>），由此可见，这三种构型的相对迁移率主要取决于凝胶浓度，但同时，也受到电流强度、缓冲液离子强度等的影响。</a:t>
            </a:r>
          </a:p>
        </p:txBody>
      </p:sp>
    </p:spTree>
    <p:extLst>
      <p:ext uri="{BB962C8B-B14F-4D97-AF65-F5344CB8AC3E}">
        <p14:creationId xmlns:p14="http://schemas.microsoft.com/office/powerpoint/2010/main" val="1162014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339753" y="549347"/>
            <a:ext cx="6512511" cy="1143000"/>
          </a:xfrm>
        </p:spPr>
        <p:txBody>
          <a:bodyPr/>
          <a:lstStyle/>
          <a:p>
            <a:pPr marL="320040" indent="-320040" fontAlgn="auto">
              <a:spcAft>
                <a:spcPts val="0"/>
              </a:spcAft>
              <a:buClr>
                <a:schemeClr val="accent6">
                  <a:lumMod val="75000"/>
                </a:schemeClr>
              </a:buClr>
              <a:defRPr/>
            </a:pPr>
            <a:r>
              <a:rPr lang="zh-CN" altLang="en-US" dirty="0">
                <a:ea typeface="+mj-ea"/>
              </a:rPr>
              <a:t>凝胶的浓度</a:t>
            </a:r>
          </a:p>
        </p:txBody>
      </p:sp>
      <p:sp>
        <p:nvSpPr>
          <p:cNvPr id="8195" name="Rectangle 3"/>
          <p:cNvSpPr>
            <a:spLocks noGrp="1" noChangeArrowheads="1"/>
          </p:cNvSpPr>
          <p:nvPr>
            <p:ph sz="quarter" idx="4294967295"/>
          </p:nvPr>
        </p:nvSpPr>
        <p:spPr>
          <a:xfrm>
            <a:off x="468313" y="1772827"/>
            <a:ext cx="8229600" cy="4526502"/>
          </a:xfrm>
          <a:prstGeom prst="rect">
            <a:avLst/>
          </a:prstGeom>
        </p:spPr>
        <p:txBody>
          <a:bodyPr/>
          <a:lstStyle/>
          <a:p>
            <a:r>
              <a:rPr lang="zh-TW" sz="3200">
                <a:latin typeface="幼圆" pitchFamily="49" charset="-122"/>
                <a:ea typeface="幼圆" pitchFamily="49" charset="-122"/>
              </a:rPr>
              <a:t>对于琼脂糖凝胶电泳，浓度通常在</a:t>
            </a:r>
            <a:r>
              <a:rPr lang="zh-CN" altLang="zh-TW" sz="3200">
                <a:latin typeface="幼圆" pitchFamily="49" charset="-122"/>
                <a:ea typeface="幼圆" pitchFamily="49" charset="-122"/>
              </a:rPr>
              <a:t>0.5</a:t>
            </a:r>
            <a:r>
              <a:rPr lang="zh-TW" sz="3200">
                <a:latin typeface="幼圆" pitchFamily="49" charset="-122"/>
                <a:ea typeface="幼圆" pitchFamily="49" charset="-122"/>
              </a:rPr>
              <a:t>～</a:t>
            </a:r>
            <a:r>
              <a:rPr lang="zh-CN" altLang="zh-TW" sz="3200">
                <a:latin typeface="幼圆" pitchFamily="49" charset="-122"/>
                <a:ea typeface="幼圆" pitchFamily="49" charset="-122"/>
              </a:rPr>
              <a:t>2%</a:t>
            </a:r>
            <a:r>
              <a:rPr lang="zh-TW" sz="3200">
                <a:latin typeface="幼圆" pitchFamily="49" charset="-122"/>
                <a:ea typeface="幼圆" pitchFamily="49" charset="-122"/>
              </a:rPr>
              <a:t>之间，低浓度的用来进行大片段核酸的电泳，高浓度的用来进行小片段分析。低浓度胶易碎，小心操作和使用质量好的琼脂糖是解决办法。注意高浓度的胶可能使分子大小相近的</a:t>
            </a:r>
            <a:r>
              <a:rPr lang="zh-CN" altLang="zh-TW" sz="3200">
                <a:latin typeface="幼圆" pitchFamily="49" charset="-122"/>
                <a:ea typeface="幼圆" pitchFamily="49" charset="-122"/>
              </a:rPr>
              <a:t>DNA</a:t>
            </a:r>
            <a:r>
              <a:rPr lang="zh-TW" sz="3200">
                <a:latin typeface="幼圆" pitchFamily="49" charset="-122"/>
                <a:ea typeface="幼圆" pitchFamily="49" charset="-122"/>
              </a:rPr>
              <a:t>带不易分辨，造成条带缺失现象。</a:t>
            </a:r>
          </a:p>
        </p:txBody>
      </p:sp>
    </p:spTree>
    <p:extLst>
      <p:ext uri="{BB962C8B-B14F-4D97-AF65-F5344CB8AC3E}">
        <p14:creationId xmlns:p14="http://schemas.microsoft.com/office/powerpoint/2010/main" val="2029959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51721" y="549347"/>
            <a:ext cx="6512511" cy="1143000"/>
          </a:xfrm>
        </p:spPr>
        <p:txBody>
          <a:bodyPr/>
          <a:lstStyle/>
          <a:p>
            <a:pPr marL="320040" indent="-320040" fontAlgn="auto">
              <a:spcAft>
                <a:spcPts val="0"/>
              </a:spcAft>
              <a:buClr>
                <a:schemeClr val="accent6">
                  <a:lumMod val="75000"/>
                </a:schemeClr>
              </a:buClr>
              <a:defRPr/>
            </a:pPr>
            <a:r>
              <a:rPr lang="zh-CN" altLang="en-US" dirty="0">
                <a:ea typeface="+mj-ea"/>
              </a:rPr>
              <a:t>缓冲液</a:t>
            </a:r>
          </a:p>
        </p:txBody>
      </p:sp>
      <p:sp>
        <p:nvSpPr>
          <p:cNvPr id="12291" name="Rectangle 3"/>
          <p:cNvSpPr>
            <a:spLocks noGrp="1" noChangeArrowheads="1"/>
          </p:cNvSpPr>
          <p:nvPr>
            <p:ph sz="quarter" idx="4294967295"/>
          </p:nvPr>
        </p:nvSpPr>
        <p:spPr>
          <a:xfrm>
            <a:off x="468313" y="1917256"/>
            <a:ext cx="8229600" cy="4526502"/>
          </a:xfrm>
          <a:prstGeom prst="rect">
            <a:avLst/>
          </a:prstGeom>
        </p:spPr>
        <p:txBody>
          <a:bodyPr rtlCol="0">
            <a:normAutofit/>
          </a:bodyPr>
          <a:lstStyle/>
          <a:p>
            <a:pPr indent="-182880" fontAlgn="auto">
              <a:buClr>
                <a:schemeClr val="accent6">
                  <a:lumMod val="75000"/>
                </a:schemeClr>
              </a:buClr>
              <a:defRPr/>
            </a:pPr>
            <a:r>
              <a:rPr lang="en-US" altLang="zh-TW" sz="2800" dirty="0">
                <a:solidFill>
                  <a:schemeClr val="tx1">
                    <a:lumMod val="75000"/>
                    <a:lumOff val="25000"/>
                  </a:schemeClr>
                </a:solidFill>
                <a:latin typeface="+mj-ea"/>
                <a:ea typeface="+mj-ea"/>
              </a:rPr>
              <a:t> </a:t>
            </a:r>
            <a:r>
              <a:rPr lang="zh-TW" sz="3200" dirty="0">
                <a:solidFill>
                  <a:schemeClr val="tx1">
                    <a:lumMod val="75000"/>
                    <a:lumOff val="25000"/>
                  </a:schemeClr>
                </a:solidFill>
                <a:latin typeface="幼圆" panose="02010509060101010101" pitchFamily="49" charset="-122"/>
                <a:ea typeface="幼圆" panose="02010509060101010101" pitchFamily="49" charset="-122"/>
              </a:rPr>
              <a:t>常用的缓冲液有</a:t>
            </a:r>
            <a:r>
              <a:rPr lang="zh-CN" altLang="zh-TW" sz="3200" dirty="0">
                <a:solidFill>
                  <a:schemeClr val="tx1">
                    <a:lumMod val="75000"/>
                    <a:lumOff val="25000"/>
                  </a:schemeClr>
                </a:solidFill>
                <a:latin typeface="幼圆" panose="02010509060101010101" pitchFamily="49" charset="-122"/>
                <a:ea typeface="幼圆" panose="02010509060101010101" pitchFamily="49" charset="-122"/>
              </a:rPr>
              <a:t>TAE</a:t>
            </a:r>
            <a:r>
              <a:rPr lang="zh-TW" sz="3200" dirty="0">
                <a:solidFill>
                  <a:schemeClr val="tx1">
                    <a:lumMod val="75000"/>
                    <a:lumOff val="25000"/>
                  </a:schemeClr>
                </a:solidFill>
                <a:latin typeface="幼圆" panose="02010509060101010101" pitchFamily="49" charset="-122"/>
                <a:ea typeface="幼圆" panose="02010509060101010101" pitchFamily="49" charset="-122"/>
              </a:rPr>
              <a:t>和</a:t>
            </a:r>
            <a:r>
              <a:rPr lang="zh-CN" altLang="zh-TW" sz="3200" dirty="0">
                <a:solidFill>
                  <a:schemeClr val="tx1">
                    <a:lumMod val="75000"/>
                    <a:lumOff val="25000"/>
                  </a:schemeClr>
                </a:solidFill>
                <a:latin typeface="幼圆" panose="02010509060101010101" pitchFamily="49" charset="-122"/>
                <a:ea typeface="幼圆" panose="02010509060101010101" pitchFamily="49" charset="-122"/>
              </a:rPr>
              <a:t>TBE</a:t>
            </a:r>
            <a:r>
              <a:rPr lang="zh-TW" sz="3200" dirty="0">
                <a:solidFill>
                  <a:schemeClr val="tx1">
                    <a:lumMod val="75000"/>
                    <a:lumOff val="25000"/>
                  </a:schemeClr>
                </a:solidFill>
                <a:latin typeface="幼圆" panose="02010509060101010101" pitchFamily="49" charset="-122"/>
                <a:ea typeface="幼圆" panose="02010509060101010101" pitchFamily="49" charset="-122"/>
              </a:rPr>
              <a:t>，而</a:t>
            </a:r>
            <a:r>
              <a:rPr lang="zh-CN" altLang="zh-TW" sz="3200" dirty="0">
                <a:solidFill>
                  <a:schemeClr val="tx1">
                    <a:lumMod val="75000"/>
                    <a:lumOff val="25000"/>
                  </a:schemeClr>
                </a:solidFill>
                <a:latin typeface="幼圆" panose="02010509060101010101" pitchFamily="49" charset="-122"/>
                <a:ea typeface="幼圆" panose="02010509060101010101" pitchFamily="49" charset="-122"/>
              </a:rPr>
              <a:t>TBE</a:t>
            </a:r>
            <a:r>
              <a:rPr lang="zh-TW" sz="3200" dirty="0">
                <a:solidFill>
                  <a:schemeClr val="tx1">
                    <a:lumMod val="75000"/>
                    <a:lumOff val="25000"/>
                  </a:schemeClr>
                </a:solidFill>
                <a:latin typeface="幼圆" panose="02010509060101010101" pitchFamily="49" charset="-122"/>
                <a:ea typeface="幼圆" panose="02010509060101010101" pitchFamily="49" charset="-122"/>
              </a:rPr>
              <a:t>比</a:t>
            </a:r>
            <a:r>
              <a:rPr lang="zh-CN" altLang="zh-TW" sz="3200" dirty="0">
                <a:solidFill>
                  <a:schemeClr val="tx1">
                    <a:lumMod val="75000"/>
                    <a:lumOff val="25000"/>
                  </a:schemeClr>
                </a:solidFill>
                <a:latin typeface="幼圆" panose="02010509060101010101" pitchFamily="49" charset="-122"/>
                <a:ea typeface="幼圆" panose="02010509060101010101" pitchFamily="49" charset="-122"/>
              </a:rPr>
              <a:t>TAE</a:t>
            </a:r>
            <a:r>
              <a:rPr lang="zh-TW" sz="3200" dirty="0">
                <a:solidFill>
                  <a:schemeClr val="tx1">
                    <a:lumMod val="75000"/>
                    <a:lumOff val="25000"/>
                  </a:schemeClr>
                </a:solidFill>
                <a:latin typeface="幼圆" panose="02010509060101010101" pitchFamily="49" charset="-122"/>
                <a:ea typeface="幼圆" panose="02010509060101010101" pitchFamily="49" charset="-122"/>
              </a:rPr>
              <a:t>有着更好的缓冲能力。电泳时使用新制的缓冲液可以明显提高电泳效果。注意电泳缓冲液多次使用后，离子强度降低，</a:t>
            </a:r>
            <a:r>
              <a:rPr lang="zh-CN" altLang="zh-TW" sz="3200" dirty="0">
                <a:solidFill>
                  <a:schemeClr val="tx1">
                    <a:lumMod val="75000"/>
                    <a:lumOff val="25000"/>
                  </a:schemeClr>
                </a:solidFill>
                <a:latin typeface="幼圆" panose="02010509060101010101" pitchFamily="49" charset="-122"/>
                <a:ea typeface="幼圆" panose="02010509060101010101" pitchFamily="49" charset="-122"/>
              </a:rPr>
              <a:t>pH</a:t>
            </a:r>
            <a:r>
              <a:rPr lang="zh-TW" sz="3200" dirty="0">
                <a:solidFill>
                  <a:schemeClr val="tx1">
                    <a:lumMod val="75000"/>
                    <a:lumOff val="25000"/>
                  </a:schemeClr>
                </a:solidFill>
                <a:latin typeface="幼圆" panose="02010509060101010101" pitchFamily="49" charset="-122"/>
                <a:ea typeface="幼圆" panose="02010509060101010101" pitchFamily="49" charset="-122"/>
              </a:rPr>
              <a:t>值上升，缓冲性能下降，可能使</a:t>
            </a:r>
            <a:r>
              <a:rPr lang="zh-CN" altLang="zh-TW" sz="3200" dirty="0">
                <a:solidFill>
                  <a:schemeClr val="tx1">
                    <a:lumMod val="75000"/>
                    <a:lumOff val="25000"/>
                  </a:schemeClr>
                </a:solidFill>
                <a:latin typeface="幼圆" panose="02010509060101010101" pitchFamily="49" charset="-122"/>
                <a:ea typeface="幼圆" panose="02010509060101010101" pitchFamily="49" charset="-122"/>
              </a:rPr>
              <a:t>DNA</a:t>
            </a:r>
            <a:r>
              <a:rPr lang="zh-TW" sz="3200" dirty="0">
                <a:solidFill>
                  <a:schemeClr val="tx1">
                    <a:lumMod val="75000"/>
                    <a:lumOff val="25000"/>
                  </a:schemeClr>
                </a:solidFill>
                <a:latin typeface="幼圆" panose="02010509060101010101" pitchFamily="49" charset="-122"/>
                <a:ea typeface="幼圆" panose="02010509060101010101" pitchFamily="49" charset="-122"/>
              </a:rPr>
              <a:t>电泳产生条带模糊和不规则的</a:t>
            </a:r>
            <a:r>
              <a:rPr lang="zh-CN" altLang="zh-TW" sz="3200" dirty="0">
                <a:solidFill>
                  <a:schemeClr val="tx1">
                    <a:lumMod val="75000"/>
                    <a:lumOff val="25000"/>
                  </a:schemeClr>
                </a:solidFill>
                <a:latin typeface="幼圆" panose="02010509060101010101" pitchFamily="49" charset="-122"/>
                <a:ea typeface="幼圆" panose="02010509060101010101" pitchFamily="49" charset="-122"/>
              </a:rPr>
              <a:t>DNA</a:t>
            </a:r>
            <a:r>
              <a:rPr lang="zh-TW" sz="3200" dirty="0">
                <a:solidFill>
                  <a:schemeClr val="tx1">
                    <a:lumMod val="75000"/>
                    <a:lumOff val="25000"/>
                  </a:schemeClr>
                </a:solidFill>
                <a:latin typeface="幼圆" panose="02010509060101010101" pitchFamily="49" charset="-122"/>
                <a:ea typeface="幼圆" panose="02010509060101010101" pitchFamily="49" charset="-122"/>
              </a:rPr>
              <a:t>带迁移的现象。</a:t>
            </a:r>
          </a:p>
        </p:txBody>
      </p:sp>
    </p:spTree>
    <p:extLst>
      <p:ext uri="{BB962C8B-B14F-4D97-AF65-F5344CB8AC3E}">
        <p14:creationId xmlns:p14="http://schemas.microsoft.com/office/powerpoint/2010/main" val="4200129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95736" y="621339"/>
            <a:ext cx="6512511" cy="1143000"/>
          </a:xfrm>
        </p:spPr>
        <p:txBody>
          <a:bodyPr/>
          <a:lstStyle/>
          <a:p>
            <a:pPr marL="320040" indent="-320040" fontAlgn="auto">
              <a:spcAft>
                <a:spcPts val="0"/>
              </a:spcAft>
              <a:buClr>
                <a:schemeClr val="accent6">
                  <a:lumMod val="75000"/>
                </a:schemeClr>
              </a:buClr>
              <a:defRPr/>
            </a:pPr>
            <a:r>
              <a:rPr lang="zh-CN" altLang="en-US" dirty="0">
                <a:ea typeface="+mj-ea"/>
              </a:rPr>
              <a:t>电压和温度</a:t>
            </a:r>
          </a:p>
        </p:txBody>
      </p:sp>
      <p:sp>
        <p:nvSpPr>
          <p:cNvPr id="10243" name="Rectangle 3"/>
          <p:cNvSpPr>
            <a:spLocks noGrp="1" noChangeArrowheads="1"/>
          </p:cNvSpPr>
          <p:nvPr>
            <p:ph sz="quarter" idx="4294967295"/>
          </p:nvPr>
        </p:nvSpPr>
        <p:spPr>
          <a:xfrm>
            <a:off x="395288" y="1917256"/>
            <a:ext cx="8229600" cy="4526502"/>
          </a:xfrm>
          <a:prstGeom prst="rect">
            <a:avLst/>
          </a:prstGeom>
        </p:spPr>
        <p:txBody>
          <a:bodyPr/>
          <a:lstStyle/>
          <a:p>
            <a:r>
              <a:rPr lang="zh-TW" sz="3200">
                <a:latin typeface="幼圆" pitchFamily="49" charset="-122"/>
                <a:ea typeface="幼圆" pitchFamily="49" charset="-122"/>
              </a:rPr>
              <a:t>电泳时电压不应该超过</a:t>
            </a:r>
            <a:r>
              <a:rPr lang="zh-CN" altLang="zh-TW" sz="3200">
                <a:latin typeface="幼圆" pitchFamily="49" charset="-122"/>
                <a:ea typeface="幼圆" pitchFamily="49" charset="-122"/>
              </a:rPr>
              <a:t>20V/cm</a:t>
            </a:r>
            <a:r>
              <a:rPr lang="zh-TW" sz="3200">
                <a:latin typeface="幼圆" pitchFamily="49" charset="-122"/>
                <a:ea typeface="幼圆" pitchFamily="49" charset="-122"/>
              </a:rPr>
              <a:t>，电泳温度应该低于</a:t>
            </a:r>
            <a:r>
              <a:rPr lang="zh-CN" altLang="zh-TW" sz="3200">
                <a:latin typeface="幼圆" pitchFamily="49" charset="-122"/>
                <a:ea typeface="幼圆" pitchFamily="49" charset="-122"/>
              </a:rPr>
              <a:t>30℃</a:t>
            </a:r>
            <a:r>
              <a:rPr lang="zh-TW" sz="3200">
                <a:latin typeface="幼圆" pitchFamily="49" charset="-122"/>
                <a:ea typeface="幼圆" pitchFamily="49" charset="-122"/>
              </a:rPr>
              <a:t>，对于巨大的</a:t>
            </a:r>
            <a:r>
              <a:rPr lang="zh-CN" altLang="zh-TW" sz="3200">
                <a:latin typeface="幼圆" pitchFamily="49" charset="-122"/>
                <a:ea typeface="幼圆" pitchFamily="49" charset="-122"/>
              </a:rPr>
              <a:t>DNA</a:t>
            </a:r>
            <a:r>
              <a:rPr lang="zh-TW" sz="3200">
                <a:latin typeface="幼圆" pitchFamily="49" charset="-122"/>
                <a:ea typeface="幼圆" pitchFamily="49" charset="-122"/>
              </a:rPr>
              <a:t>电泳，温度应该低于</a:t>
            </a:r>
            <a:r>
              <a:rPr lang="zh-CN" altLang="zh-TW" sz="3200">
                <a:latin typeface="幼圆" pitchFamily="49" charset="-122"/>
                <a:ea typeface="幼圆" pitchFamily="49" charset="-122"/>
              </a:rPr>
              <a:t>15℃</a:t>
            </a:r>
            <a:r>
              <a:rPr lang="zh-TW" sz="3200">
                <a:latin typeface="幼圆" pitchFamily="49" charset="-122"/>
                <a:ea typeface="幼圆" pitchFamily="49" charset="-122"/>
              </a:rPr>
              <a:t>。注意如果电泳时电压和温度过高，可能导致出现条带模糊和不规则的</a:t>
            </a:r>
            <a:r>
              <a:rPr lang="zh-CN" altLang="zh-TW" sz="3200">
                <a:latin typeface="幼圆" pitchFamily="49" charset="-122"/>
                <a:ea typeface="幼圆" pitchFamily="49" charset="-122"/>
              </a:rPr>
              <a:t>DNA</a:t>
            </a:r>
            <a:r>
              <a:rPr lang="zh-TW" sz="3200">
                <a:latin typeface="幼圆" pitchFamily="49" charset="-122"/>
                <a:ea typeface="幼圆" pitchFamily="49" charset="-122"/>
              </a:rPr>
              <a:t>带迁移的现象。特别是电压太大可能导致小片段跑出胶而出现缺带现象</a:t>
            </a:r>
            <a:r>
              <a:rPr lang="zh-CN" altLang="en-US" sz="3200">
                <a:latin typeface="幼圆" pitchFamily="49" charset="-122"/>
                <a:ea typeface="幼圆" pitchFamily="49" charset="-122"/>
              </a:rPr>
              <a:t>。</a:t>
            </a:r>
            <a:endParaRPr lang="zh-TW" sz="3200">
              <a:latin typeface="幼圆" pitchFamily="49" charset="-122"/>
              <a:ea typeface="幼圆" pitchFamily="49" charset="-122"/>
            </a:endParaRPr>
          </a:p>
        </p:txBody>
      </p:sp>
    </p:spTree>
    <p:extLst>
      <p:ext uri="{BB962C8B-B14F-4D97-AF65-F5344CB8AC3E}">
        <p14:creationId xmlns:p14="http://schemas.microsoft.com/office/powerpoint/2010/main" val="676948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95736" y="333373"/>
            <a:ext cx="6512511" cy="1143000"/>
          </a:xfrm>
        </p:spPr>
        <p:txBody>
          <a:bodyPr/>
          <a:lstStyle/>
          <a:p>
            <a:pPr marL="320040" indent="-320040" fontAlgn="auto">
              <a:spcAft>
                <a:spcPts val="0"/>
              </a:spcAft>
              <a:buClr>
                <a:schemeClr val="accent6">
                  <a:lumMod val="75000"/>
                </a:schemeClr>
              </a:buClr>
              <a:defRPr/>
            </a:pPr>
            <a:r>
              <a:rPr lang="zh-CN" altLang="en-US" dirty="0">
                <a:ea typeface="+mj-ea"/>
              </a:rPr>
              <a:t>marker的选择</a:t>
            </a:r>
          </a:p>
        </p:txBody>
      </p:sp>
      <p:sp>
        <p:nvSpPr>
          <p:cNvPr id="11267" name="Rectangle 3"/>
          <p:cNvSpPr>
            <a:spLocks noGrp="1" noChangeArrowheads="1"/>
          </p:cNvSpPr>
          <p:nvPr>
            <p:ph sz="quarter" idx="4294967295"/>
          </p:nvPr>
        </p:nvSpPr>
        <p:spPr>
          <a:xfrm>
            <a:off x="539750" y="1269706"/>
            <a:ext cx="7848600" cy="4534438"/>
          </a:xfrm>
          <a:prstGeom prst="rect">
            <a:avLst/>
          </a:prstGeom>
        </p:spPr>
        <p:txBody>
          <a:bodyPr>
            <a:normAutofit lnSpcReduction="10000"/>
          </a:bodyPr>
          <a:lstStyle/>
          <a:p>
            <a:pPr>
              <a:lnSpc>
                <a:spcPct val="110000"/>
              </a:lnSpc>
            </a:pPr>
            <a:r>
              <a:rPr lang="zh-CN" altLang="en-US" sz="2800">
                <a:latin typeface="幼圆" pitchFamily="49" charset="-122"/>
                <a:ea typeface="幼圆" pitchFamily="49" charset="-122"/>
              </a:rPr>
              <a:t>DNA电泳一定要使用DNA Marker或已知大小的正对照DNA来估计DNA片段大小。Marker应该选择在目标片段大小附近ladder较密的，这样对目标片段大小的估计才比较准确。需要注意的是Marker的电泳同样也要符合DNA电泳的操作标准。如果选择λDNA/HindIII或者λDNA/EcoRI的酶切Marker，需要预先65℃加热5min，冰上冷却后使用。从而避免HindIII或EcoRI酶切造成的粘性接头导致的片段连接不规则或条带信号弱等现象。</a:t>
            </a:r>
          </a:p>
        </p:txBody>
      </p:sp>
    </p:spTree>
    <p:extLst>
      <p:ext uri="{BB962C8B-B14F-4D97-AF65-F5344CB8AC3E}">
        <p14:creationId xmlns:p14="http://schemas.microsoft.com/office/powerpoint/2010/main" val="319259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81075"/>
            <a:ext cx="7993062" cy="5616575"/>
          </a:xfrm>
          <a:prstGeom prst="rect">
            <a:avLst/>
          </a:prstGeom>
          <a:solidFill>
            <a:srgbClr val="FF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ChangeArrowheads="1"/>
          </p:cNvSpPr>
          <p:nvPr/>
        </p:nvSpPr>
        <p:spPr bwMode="auto">
          <a:xfrm>
            <a:off x="611188" y="260350"/>
            <a:ext cx="20177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ea typeface="华文楷体" pitchFamily="2" charset="-122"/>
              </a:rPr>
              <a:t>操作</a:t>
            </a:r>
            <a:endParaRPr lang="en-US" sz="3200" b="1">
              <a:ea typeface="华文楷体" pitchFamily="2" charset="-122"/>
            </a:endParaRPr>
          </a:p>
        </p:txBody>
      </p:sp>
      <p:graphicFrame>
        <p:nvGraphicFramePr>
          <p:cNvPr id="7172" name="Object 4"/>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2065" r:id="rId4" imgW="915121" imgH="215810" progId="Equation.3">
                  <p:embed/>
                </p:oleObj>
              </mc:Choice>
              <mc:Fallback>
                <p:oleObj r:id="rId4" imgW="915121" imgH="21581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3" name="Text Box 5"/>
          <p:cNvSpPr txBox="1">
            <a:spLocks noChangeArrowheads="1"/>
          </p:cNvSpPr>
          <p:nvPr/>
        </p:nvSpPr>
        <p:spPr bwMode="auto">
          <a:xfrm rot="480000">
            <a:off x="4068763" y="1844675"/>
            <a:ext cx="4111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zh-CN">
                <a:sym typeface="Arial" charset="0"/>
              </a:rPr>
              <a:t>→</a:t>
            </a:r>
          </a:p>
        </p:txBody>
      </p:sp>
      <p:sp>
        <p:nvSpPr>
          <p:cNvPr id="7174" name="Text Box 6"/>
          <p:cNvSpPr txBox="1">
            <a:spLocks noChangeArrowheads="1"/>
          </p:cNvSpPr>
          <p:nvPr/>
        </p:nvSpPr>
        <p:spPr bwMode="auto">
          <a:xfrm rot="10380000">
            <a:off x="5148263" y="2781300"/>
            <a:ext cx="4111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zh-CN">
                <a:sym typeface="Arial" charset="0"/>
              </a:rPr>
              <a:t>→</a:t>
            </a:r>
          </a:p>
        </p:txBody>
      </p:sp>
      <p:sp>
        <p:nvSpPr>
          <p:cNvPr id="7175" name="Text Box 7"/>
          <p:cNvSpPr txBox="1">
            <a:spLocks noChangeArrowheads="1"/>
          </p:cNvSpPr>
          <p:nvPr/>
        </p:nvSpPr>
        <p:spPr bwMode="auto">
          <a:xfrm>
            <a:off x="3781425" y="3860800"/>
            <a:ext cx="23034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a:sym typeface="Arial" charset="0"/>
              </a:rPr>
              <a:t>              →</a:t>
            </a:r>
          </a:p>
        </p:txBody>
      </p:sp>
      <p:sp>
        <p:nvSpPr>
          <p:cNvPr id="7176" name="Text Box 8"/>
          <p:cNvSpPr txBox="1">
            <a:spLocks noChangeArrowheads="1"/>
          </p:cNvSpPr>
          <p:nvPr/>
        </p:nvSpPr>
        <p:spPr bwMode="auto">
          <a:xfrm rot="5400000">
            <a:off x="6025356" y="4209257"/>
            <a:ext cx="60166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r>
              <a:rPr lang="zh-CN" altLang="en-US">
                <a:sym typeface="Arial" charset="0"/>
              </a:rPr>
              <a:t>      </a:t>
            </a:r>
          </a:p>
          <a:p>
            <a:pPr eaLnBrk="1" hangingPunct="1"/>
            <a:endParaRPr lang="zh-CN" altLang="en-US">
              <a:sym typeface="Arial" charset="0"/>
            </a:endParaRPr>
          </a:p>
          <a:p>
            <a:pPr eaLnBrk="1" hangingPunct="1"/>
            <a:r>
              <a:rPr lang="zh-CN" altLang="en-US">
                <a:sym typeface="Arial" charset="0"/>
              </a:rPr>
              <a:t>   →</a:t>
            </a:r>
          </a:p>
        </p:txBody>
      </p:sp>
    </p:spTree>
    <p:extLst>
      <p:ext uri="{BB962C8B-B14F-4D97-AF65-F5344CB8AC3E}">
        <p14:creationId xmlns:p14="http://schemas.microsoft.com/office/powerpoint/2010/main" val="354665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idx="4294967295"/>
          </p:nvPr>
        </p:nvSpPr>
        <p:spPr>
          <a:xfrm>
            <a:off x="254000" y="287338"/>
            <a:ext cx="8686800" cy="838200"/>
          </a:xfrm>
        </p:spPr>
        <p:txBody>
          <a:bodyPr/>
          <a:lstStyle/>
          <a:p>
            <a:pPr eaLnBrk="1" hangingPunct="1"/>
            <a:r>
              <a:rPr lang="zh-CN" altLang="en-US" b="1" dirty="0"/>
              <a:t>影响电泳迁移率的因素</a:t>
            </a:r>
          </a:p>
        </p:txBody>
      </p:sp>
      <p:grpSp>
        <p:nvGrpSpPr>
          <p:cNvPr id="6147" name="Group 3"/>
          <p:cNvGrpSpPr>
            <a:grpSpLocks/>
          </p:cNvGrpSpPr>
          <p:nvPr/>
        </p:nvGrpSpPr>
        <p:grpSpPr bwMode="auto">
          <a:xfrm>
            <a:off x="1619250" y="1125538"/>
            <a:ext cx="5329238" cy="647700"/>
            <a:chOff x="0" y="0"/>
            <a:chExt cx="6202289" cy="648072"/>
          </a:xfrm>
        </p:grpSpPr>
        <p:sp>
          <p:nvSpPr>
            <p:cNvPr id="6166" name="圆角矩形 6"/>
            <p:cNvSpPr>
              <a:spLocks noChangeArrowheads="1"/>
            </p:cNvSpPr>
            <p:nvPr/>
          </p:nvSpPr>
          <p:spPr bwMode="auto">
            <a:xfrm>
              <a:off x="729790" y="0"/>
              <a:ext cx="5472499" cy="648072"/>
            </a:xfrm>
            <a:prstGeom prst="roundRect">
              <a:avLst>
                <a:gd name="adj" fmla="val 16667"/>
              </a:avLst>
            </a:prstGeom>
            <a:solidFill>
              <a:srgbClr val="85ADBC"/>
            </a:solidFill>
            <a:ln w="38100">
              <a:solidFill>
                <a:schemeClr val="bg1"/>
              </a:solidFill>
              <a:round/>
              <a:headEnd/>
              <a:tailEnd/>
            </a:ln>
            <a:effectLst>
              <a:outerShdw dist="38100" dir="5400000" algn="ctr" rotWithShape="0">
                <a:srgbClr val="000000">
                  <a:alpha val="42998"/>
                </a:srgbClr>
              </a:outerShdw>
            </a:effectLst>
          </p:spPr>
          <p:txBody>
            <a:bodyPr anchor="ctr"/>
            <a:lstStyle/>
            <a:p>
              <a:r>
                <a:rPr lang="en-US" altLang="zh-CN" sz="3600">
                  <a:solidFill>
                    <a:srgbClr val="FFFFFF"/>
                  </a:solidFill>
                  <a:latin typeface="幼圆" pitchFamily="49" charset="-122"/>
                  <a:ea typeface="幼圆" pitchFamily="49" charset="-122"/>
                </a:rPr>
                <a:t>DNA</a:t>
              </a:r>
              <a:r>
                <a:rPr lang="zh-CN" altLang="en-US" sz="3600">
                  <a:solidFill>
                    <a:srgbClr val="FFFFFF"/>
                  </a:solidFill>
                  <a:latin typeface="幼圆" pitchFamily="49" charset="-122"/>
                  <a:ea typeface="幼圆" pitchFamily="49" charset="-122"/>
                </a:rPr>
                <a:t>分子的大小</a:t>
              </a:r>
            </a:p>
          </p:txBody>
        </p:sp>
        <p:sp>
          <p:nvSpPr>
            <p:cNvPr id="6167" name="椭圆 7"/>
            <p:cNvSpPr>
              <a:spLocks noChangeArrowheads="1"/>
            </p:cNvSpPr>
            <p:nvPr/>
          </p:nvSpPr>
          <p:spPr bwMode="auto">
            <a:xfrm>
              <a:off x="0" y="0"/>
              <a:ext cx="729790" cy="648072"/>
            </a:xfrm>
            <a:prstGeom prst="ellipse">
              <a:avLst/>
            </a:prstGeom>
            <a:solidFill>
              <a:srgbClr val="85ADBC"/>
            </a:solidFill>
            <a:ln w="38100">
              <a:solidFill>
                <a:schemeClr val="bg1"/>
              </a:solidFill>
              <a:round/>
              <a:headEnd/>
              <a:tailEnd/>
            </a:ln>
            <a:effectLst>
              <a:outerShdw dist="38100" dir="5400000" algn="ctr" rotWithShape="0">
                <a:srgbClr val="000000">
                  <a:alpha val="42998"/>
                </a:srgbClr>
              </a:outerShdw>
            </a:effectLst>
          </p:spPr>
          <p:txBody>
            <a:bodyPr anchor="ctr"/>
            <a:lstStyle/>
            <a:p>
              <a:pPr algn="ctr"/>
              <a:r>
                <a:rPr lang="en-US" altLang="zh-CN" sz="2800">
                  <a:solidFill>
                    <a:srgbClr val="FFFFFF"/>
                  </a:solidFill>
                  <a:latin typeface="Franklin Gothic Book" pitchFamily="34" charset="0"/>
                  <a:ea typeface="华文楷体" pitchFamily="2" charset="-122"/>
                </a:rPr>
                <a:t>1</a:t>
              </a:r>
              <a:endParaRPr lang="zh-CN" altLang="en-US" sz="2800">
                <a:solidFill>
                  <a:srgbClr val="FFFFFF"/>
                </a:solidFill>
                <a:latin typeface="Franklin Gothic Book" pitchFamily="34" charset="0"/>
                <a:ea typeface="华文楷体" pitchFamily="2" charset="-122"/>
              </a:endParaRPr>
            </a:p>
          </p:txBody>
        </p:sp>
      </p:grpSp>
      <p:grpSp>
        <p:nvGrpSpPr>
          <p:cNvPr id="6148" name="Group 6"/>
          <p:cNvGrpSpPr>
            <a:grpSpLocks/>
          </p:cNvGrpSpPr>
          <p:nvPr/>
        </p:nvGrpSpPr>
        <p:grpSpPr bwMode="auto">
          <a:xfrm>
            <a:off x="1619250" y="1916113"/>
            <a:ext cx="5329238" cy="647700"/>
            <a:chOff x="0" y="0"/>
            <a:chExt cx="6202289" cy="648072"/>
          </a:xfrm>
        </p:grpSpPr>
        <p:sp>
          <p:nvSpPr>
            <p:cNvPr id="6164" name="圆角矩形 22"/>
            <p:cNvSpPr>
              <a:spLocks noChangeArrowheads="1"/>
            </p:cNvSpPr>
            <p:nvPr/>
          </p:nvSpPr>
          <p:spPr bwMode="auto">
            <a:xfrm>
              <a:off x="729790" y="0"/>
              <a:ext cx="5472499" cy="648072"/>
            </a:xfrm>
            <a:prstGeom prst="roundRect">
              <a:avLst>
                <a:gd name="adj" fmla="val 16667"/>
              </a:avLst>
            </a:prstGeom>
            <a:solidFill>
              <a:srgbClr val="85ADBC"/>
            </a:solidFill>
            <a:ln w="38100">
              <a:solidFill>
                <a:schemeClr val="bg1"/>
              </a:solidFill>
              <a:round/>
              <a:headEnd/>
              <a:tailEnd/>
            </a:ln>
            <a:effectLst>
              <a:outerShdw dist="38100" dir="5400000" algn="ctr" rotWithShape="0">
                <a:srgbClr val="000000">
                  <a:alpha val="42998"/>
                </a:srgbClr>
              </a:outerShdw>
            </a:effectLst>
          </p:spPr>
          <p:txBody>
            <a:bodyPr anchor="ctr"/>
            <a:lstStyle/>
            <a:p>
              <a:r>
                <a:rPr lang="zh-CN" altLang="en-US" sz="3600">
                  <a:solidFill>
                    <a:srgbClr val="FFFFFF"/>
                  </a:solidFill>
                  <a:latin typeface="幼圆" pitchFamily="49" charset="-122"/>
                  <a:ea typeface="幼圆" pitchFamily="49" charset="-122"/>
                </a:rPr>
                <a:t>凝胶的浓度</a:t>
              </a:r>
            </a:p>
          </p:txBody>
        </p:sp>
        <p:sp>
          <p:nvSpPr>
            <p:cNvPr id="6165" name="椭圆 23"/>
            <p:cNvSpPr>
              <a:spLocks noChangeArrowheads="1"/>
            </p:cNvSpPr>
            <p:nvPr/>
          </p:nvSpPr>
          <p:spPr bwMode="auto">
            <a:xfrm>
              <a:off x="0" y="0"/>
              <a:ext cx="729790" cy="648072"/>
            </a:xfrm>
            <a:prstGeom prst="ellipse">
              <a:avLst/>
            </a:prstGeom>
            <a:solidFill>
              <a:srgbClr val="85ADBC"/>
            </a:solidFill>
            <a:ln w="38100">
              <a:solidFill>
                <a:schemeClr val="bg1"/>
              </a:solidFill>
              <a:round/>
              <a:headEnd/>
              <a:tailEnd/>
            </a:ln>
            <a:effectLst>
              <a:outerShdw dist="38100" dir="5400000" algn="ctr" rotWithShape="0">
                <a:srgbClr val="000000">
                  <a:alpha val="42998"/>
                </a:srgbClr>
              </a:outerShdw>
            </a:effectLst>
          </p:spPr>
          <p:txBody>
            <a:bodyPr anchor="ctr"/>
            <a:lstStyle/>
            <a:p>
              <a:pPr algn="ctr"/>
              <a:r>
                <a:rPr lang="en-US" altLang="zh-CN" sz="2800">
                  <a:solidFill>
                    <a:srgbClr val="FFFFFF"/>
                  </a:solidFill>
                  <a:latin typeface="Franklin Gothic Book" pitchFamily="34" charset="0"/>
                  <a:ea typeface="华文楷体" pitchFamily="2" charset="-122"/>
                </a:rPr>
                <a:t>2</a:t>
              </a:r>
              <a:endParaRPr lang="zh-CN" altLang="en-US" sz="2800">
                <a:solidFill>
                  <a:srgbClr val="FFFFFF"/>
                </a:solidFill>
                <a:latin typeface="Franklin Gothic Book" pitchFamily="34" charset="0"/>
                <a:ea typeface="华文楷体" pitchFamily="2" charset="-122"/>
              </a:endParaRPr>
            </a:p>
          </p:txBody>
        </p:sp>
      </p:grpSp>
      <p:grpSp>
        <p:nvGrpSpPr>
          <p:cNvPr id="6149" name="Group 9"/>
          <p:cNvGrpSpPr>
            <a:grpSpLocks/>
          </p:cNvGrpSpPr>
          <p:nvPr/>
        </p:nvGrpSpPr>
        <p:grpSpPr bwMode="auto">
          <a:xfrm>
            <a:off x="1619250" y="2708275"/>
            <a:ext cx="5329238" cy="647700"/>
            <a:chOff x="0" y="0"/>
            <a:chExt cx="6202289" cy="648072"/>
          </a:xfrm>
        </p:grpSpPr>
        <p:sp>
          <p:nvSpPr>
            <p:cNvPr id="6162" name="圆角矩形 25"/>
            <p:cNvSpPr>
              <a:spLocks noChangeArrowheads="1"/>
            </p:cNvSpPr>
            <p:nvPr/>
          </p:nvSpPr>
          <p:spPr bwMode="auto">
            <a:xfrm>
              <a:off x="729790" y="0"/>
              <a:ext cx="5472499" cy="648072"/>
            </a:xfrm>
            <a:prstGeom prst="roundRect">
              <a:avLst>
                <a:gd name="adj" fmla="val 16667"/>
              </a:avLst>
            </a:prstGeom>
            <a:solidFill>
              <a:srgbClr val="85ADBC"/>
            </a:solidFill>
            <a:ln w="38100">
              <a:solidFill>
                <a:schemeClr val="bg1"/>
              </a:solidFill>
              <a:round/>
              <a:headEnd/>
              <a:tailEnd/>
            </a:ln>
            <a:effectLst>
              <a:outerShdw dist="38100" dir="5400000" algn="ctr" rotWithShape="0">
                <a:srgbClr val="000000">
                  <a:alpha val="42998"/>
                </a:srgbClr>
              </a:outerShdw>
            </a:effectLst>
          </p:spPr>
          <p:txBody>
            <a:bodyPr anchor="ctr"/>
            <a:lstStyle/>
            <a:p>
              <a:r>
                <a:rPr lang="en-US" altLang="zh-CN" sz="3600">
                  <a:solidFill>
                    <a:srgbClr val="FFFFFF"/>
                  </a:solidFill>
                  <a:latin typeface="幼圆" pitchFamily="49" charset="-122"/>
                  <a:ea typeface="幼圆" pitchFamily="49" charset="-122"/>
                </a:rPr>
                <a:t>DNA</a:t>
              </a:r>
              <a:r>
                <a:rPr lang="zh-CN" altLang="en-US" sz="3600">
                  <a:solidFill>
                    <a:srgbClr val="FFFFFF"/>
                  </a:solidFill>
                  <a:latin typeface="幼圆" pitchFamily="49" charset="-122"/>
                  <a:ea typeface="幼圆" pitchFamily="49" charset="-122"/>
                </a:rPr>
                <a:t>的构象</a:t>
              </a:r>
            </a:p>
          </p:txBody>
        </p:sp>
        <p:sp>
          <p:nvSpPr>
            <p:cNvPr id="6163" name="椭圆 26"/>
            <p:cNvSpPr>
              <a:spLocks noChangeArrowheads="1"/>
            </p:cNvSpPr>
            <p:nvPr/>
          </p:nvSpPr>
          <p:spPr bwMode="auto">
            <a:xfrm>
              <a:off x="0" y="0"/>
              <a:ext cx="729790" cy="648072"/>
            </a:xfrm>
            <a:prstGeom prst="ellipse">
              <a:avLst/>
            </a:prstGeom>
            <a:solidFill>
              <a:srgbClr val="85ADBC"/>
            </a:solidFill>
            <a:ln w="38100">
              <a:solidFill>
                <a:schemeClr val="bg1"/>
              </a:solidFill>
              <a:round/>
              <a:headEnd/>
              <a:tailEnd/>
            </a:ln>
            <a:effectLst>
              <a:outerShdw dist="38100" dir="5400000" algn="ctr" rotWithShape="0">
                <a:srgbClr val="000000">
                  <a:alpha val="42998"/>
                </a:srgbClr>
              </a:outerShdw>
            </a:effectLst>
          </p:spPr>
          <p:txBody>
            <a:bodyPr anchor="ctr"/>
            <a:lstStyle/>
            <a:p>
              <a:pPr algn="ctr"/>
              <a:r>
                <a:rPr lang="en-US" altLang="zh-CN" sz="2800">
                  <a:solidFill>
                    <a:srgbClr val="FFFFFF"/>
                  </a:solidFill>
                  <a:latin typeface="Franklin Gothic Book" pitchFamily="34" charset="0"/>
                  <a:ea typeface="华文楷体" pitchFamily="2" charset="-122"/>
                </a:rPr>
                <a:t>3</a:t>
              </a:r>
              <a:endParaRPr lang="zh-CN" altLang="en-US" sz="2800">
                <a:solidFill>
                  <a:srgbClr val="FFFFFF"/>
                </a:solidFill>
                <a:latin typeface="Franklin Gothic Book" pitchFamily="34" charset="0"/>
                <a:ea typeface="华文楷体" pitchFamily="2" charset="-122"/>
              </a:endParaRPr>
            </a:p>
          </p:txBody>
        </p:sp>
      </p:grpSp>
      <p:grpSp>
        <p:nvGrpSpPr>
          <p:cNvPr id="6150" name="Group 12"/>
          <p:cNvGrpSpPr>
            <a:grpSpLocks/>
          </p:cNvGrpSpPr>
          <p:nvPr/>
        </p:nvGrpSpPr>
        <p:grpSpPr bwMode="auto">
          <a:xfrm>
            <a:off x="1619250" y="3500438"/>
            <a:ext cx="5329238" cy="647700"/>
            <a:chOff x="0" y="0"/>
            <a:chExt cx="6202289" cy="648072"/>
          </a:xfrm>
        </p:grpSpPr>
        <p:sp>
          <p:nvSpPr>
            <p:cNvPr id="6160" name="圆角矩形 28"/>
            <p:cNvSpPr>
              <a:spLocks noChangeArrowheads="1"/>
            </p:cNvSpPr>
            <p:nvPr/>
          </p:nvSpPr>
          <p:spPr bwMode="auto">
            <a:xfrm>
              <a:off x="729790" y="0"/>
              <a:ext cx="5472499" cy="648072"/>
            </a:xfrm>
            <a:prstGeom prst="roundRect">
              <a:avLst>
                <a:gd name="adj" fmla="val 16667"/>
              </a:avLst>
            </a:prstGeom>
            <a:solidFill>
              <a:srgbClr val="85ADBC"/>
            </a:solidFill>
            <a:ln w="38100">
              <a:solidFill>
                <a:schemeClr val="bg1"/>
              </a:solidFill>
              <a:round/>
              <a:headEnd/>
              <a:tailEnd/>
            </a:ln>
            <a:effectLst>
              <a:outerShdw dist="38100" dir="5400000" algn="ctr" rotWithShape="0">
                <a:srgbClr val="000000">
                  <a:alpha val="42998"/>
                </a:srgbClr>
              </a:outerShdw>
            </a:effectLst>
          </p:spPr>
          <p:txBody>
            <a:bodyPr anchor="ctr"/>
            <a:lstStyle/>
            <a:p>
              <a:r>
                <a:rPr lang="zh-CN" altLang="en-US" sz="3600">
                  <a:solidFill>
                    <a:srgbClr val="FFFFFF"/>
                  </a:solidFill>
                  <a:latin typeface="幼圆" pitchFamily="49" charset="-122"/>
                  <a:ea typeface="幼圆" pitchFamily="49" charset="-122"/>
                </a:rPr>
                <a:t>使用的电压</a:t>
              </a:r>
            </a:p>
          </p:txBody>
        </p:sp>
        <p:sp>
          <p:nvSpPr>
            <p:cNvPr id="6161" name="椭圆 29"/>
            <p:cNvSpPr>
              <a:spLocks noChangeArrowheads="1"/>
            </p:cNvSpPr>
            <p:nvPr/>
          </p:nvSpPr>
          <p:spPr bwMode="auto">
            <a:xfrm>
              <a:off x="0" y="0"/>
              <a:ext cx="729790" cy="648072"/>
            </a:xfrm>
            <a:prstGeom prst="ellipse">
              <a:avLst/>
            </a:prstGeom>
            <a:solidFill>
              <a:srgbClr val="85ADBC"/>
            </a:solidFill>
            <a:ln w="38100">
              <a:solidFill>
                <a:schemeClr val="bg1"/>
              </a:solidFill>
              <a:round/>
              <a:headEnd/>
              <a:tailEnd/>
            </a:ln>
            <a:effectLst>
              <a:outerShdw dist="38100" dir="5400000" algn="ctr" rotWithShape="0">
                <a:srgbClr val="000000">
                  <a:alpha val="42998"/>
                </a:srgbClr>
              </a:outerShdw>
            </a:effectLst>
          </p:spPr>
          <p:txBody>
            <a:bodyPr anchor="ctr"/>
            <a:lstStyle/>
            <a:p>
              <a:pPr algn="ctr"/>
              <a:r>
                <a:rPr lang="en-US" altLang="zh-CN" sz="2800">
                  <a:solidFill>
                    <a:srgbClr val="FFFFFF"/>
                  </a:solidFill>
                  <a:latin typeface="Franklin Gothic Book" pitchFamily="34" charset="0"/>
                  <a:ea typeface="华文楷体" pitchFamily="2" charset="-122"/>
                </a:rPr>
                <a:t>4</a:t>
              </a:r>
              <a:endParaRPr lang="zh-CN" altLang="en-US" sz="2800">
                <a:solidFill>
                  <a:srgbClr val="FFFFFF"/>
                </a:solidFill>
                <a:latin typeface="Franklin Gothic Book" pitchFamily="34" charset="0"/>
                <a:ea typeface="华文楷体" pitchFamily="2" charset="-122"/>
              </a:endParaRPr>
            </a:p>
          </p:txBody>
        </p:sp>
      </p:grpSp>
      <p:grpSp>
        <p:nvGrpSpPr>
          <p:cNvPr id="6151" name="Group 15"/>
          <p:cNvGrpSpPr>
            <a:grpSpLocks/>
          </p:cNvGrpSpPr>
          <p:nvPr/>
        </p:nvGrpSpPr>
        <p:grpSpPr bwMode="auto">
          <a:xfrm>
            <a:off x="1619250" y="4292600"/>
            <a:ext cx="5329238" cy="647700"/>
            <a:chOff x="0" y="0"/>
            <a:chExt cx="6202289" cy="648072"/>
          </a:xfrm>
        </p:grpSpPr>
        <p:sp>
          <p:nvSpPr>
            <p:cNvPr id="6158" name="圆角矩形 31"/>
            <p:cNvSpPr>
              <a:spLocks noChangeArrowheads="1"/>
            </p:cNvSpPr>
            <p:nvPr/>
          </p:nvSpPr>
          <p:spPr bwMode="auto">
            <a:xfrm>
              <a:off x="729790" y="0"/>
              <a:ext cx="5472499" cy="648072"/>
            </a:xfrm>
            <a:prstGeom prst="roundRect">
              <a:avLst>
                <a:gd name="adj" fmla="val 16667"/>
              </a:avLst>
            </a:prstGeom>
            <a:solidFill>
              <a:srgbClr val="85ADBC"/>
            </a:solidFill>
            <a:ln w="38100">
              <a:solidFill>
                <a:schemeClr val="bg1"/>
              </a:solidFill>
              <a:round/>
              <a:headEnd/>
              <a:tailEnd/>
            </a:ln>
            <a:effectLst>
              <a:outerShdw dist="38100" dir="5400000" algn="ctr" rotWithShape="0">
                <a:srgbClr val="000000">
                  <a:alpha val="42998"/>
                </a:srgbClr>
              </a:outerShdw>
            </a:effectLst>
          </p:spPr>
          <p:txBody>
            <a:bodyPr anchor="ctr"/>
            <a:lstStyle/>
            <a:p>
              <a:r>
                <a:rPr lang="zh-CN" altLang="en-US" sz="3600">
                  <a:solidFill>
                    <a:srgbClr val="FFFFFF"/>
                  </a:solidFill>
                  <a:latin typeface="幼圆" pitchFamily="49" charset="-122"/>
                  <a:ea typeface="幼圆" pitchFamily="49" charset="-122"/>
                </a:rPr>
                <a:t>琼脂糖的种类</a:t>
              </a:r>
            </a:p>
          </p:txBody>
        </p:sp>
        <p:sp>
          <p:nvSpPr>
            <p:cNvPr id="6159" name="椭圆 32"/>
            <p:cNvSpPr>
              <a:spLocks noChangeArrowheads="1"/>
            </p:cNvSpPr>
            <p:nvPr/>
          </p:nvSpPr>
          <p:spPr bwMode="auto">
            <a:xfrm>
              <a:off x="0" y="0"/>
              <a:ext cx="729790" cy="648072"/>
            </a:xfrm>
            <a:prstGeom prst="ellipse">
              <a:avLst/>
            </a:prstGeom>
            <a:solidFill>
              <a:srgbClr val="85ADBC"/>
            </a:solidFill>
            <a:ln w="38100">
              <a:solidFill>
                <a:schemeClr val="bg1"/>
              </a:solidFill>
              <a:round/>
              <a:headEnd/>
              <a:tailEnd/>
            </a:ln>
            <a:effectLst>
              <a:outerShdw dist="38100" dir="5400000" algn="ctr" rotWithShape="0">
                <a:srgbClr val="000000">
                  <a:alpha val="42998"/>
                </a:srgbClr>
              </a:outerShdw>
            </a:effectLst>
          </p:spPr>
          <p:txBody>
            <a:bodyPr anchor="ctr"/>
            <a:lstStyle/>
            <a:p>
              <a:pPr algn="ctr"/>
              <a:r>
                <a:rPr lang="en-US" altLang="zh-CN" sz="2800">
                  <a:solidFill>
                    <a:srgbClr val="FFFFFF"/>
                  </a:solidFill>
                  <a:latin typeface="Franklin Gothic Book" pitchFamily="34" charset="0"/>
                  <a:ea typeface="华文楷体" pitchFamily="2" charset="-122"/>
                </a:rPr>
                <a:t>5</a:t>
              </a:r>
              <a:endParaRPr lang="zh-CN" altLang="en-US" sz="2800">
                <a:solidFill>
                  <a:srgbClr val="FFFFFF"/>
                </a:solidFill>
                <a:latin typeface="Franklin Gothic Book" pitchFamily="34" charset="0"/>
                <a:ea typeface="华文楷体" pitchFamily="2" charset="-122"/>
              </a:endParaRPr>
            </a:p>
          </p:txBody>
        </p:sp>
      </p:grpSp>
      <p:grpSp>
        <p:nvGrpSpPr>
          <p:cNvPr id="6152" name="Group 18"/>
          <p:cNvGrpSpPr>
            <a:grpSpLocks/>
          </p:cNvGrpSpPr>
          <p:nvPr/>
        </p:nvGrpSpPr>
        <p:grpSpPr bwMode="auto">
          <a:xfrm>
            <a:off x="1619250" y="5084763"/>
            <a:ext cx="5329238" cy="647700"/>
            <a:chOff x="0" y="0"/>
            <a:chExt cx="6202289" cy="648072"/>
          </a:xfrm>
        </p:grpSpPr>
        <p:sp>
          <p:nvSpPr>
            <p:cNvPr id="6156" name="圆角矩形 34"/>
            <p:cNvSpPr>
              <a:spLocks noChangeArrowheads="1"/>
            </p:cNvSpPr>
            <p:nvPr/>
          </p:nvSpPr>
          <p:spPr bwMode="auto">
            <a:xfrm>
              <a:off x="729790" y="0"/>
              <a:ext cx="5472499" cy="648072"/>
            </a:xfrm>
            <a:prstGeom prst="roundRect">
              <a:avLst>
                <a:gd name="adj" fmla="val 16667"/>
              </a:avLst>
            </a:prstGeom>
            <a:solidFill>
              <a:srgbClr val="85ADBC"/>
            </a:solidFill>
            <a:ln w="38100">
              <a:solidFill>
                <a:schemeClr val="bg1"/>
              </a:solidFill>
              <a:round/>
              <a:headEnd/>
              <a:tailEnd/>
            </a:ln>
            <a:effectLst>
              <a:outerShdw dist="38100" dir="5400000" algn="ctr" rotWithShape="0">
                <a:srgbClr val="000000">
                  <a:alpha val="42998"/>
                </a:srgbClr>
              </a:outerShdw>
            </a:effectLst>
          </p:spPr>
          <p:txBody>
            <a:bodyPr anchor="ctr"/>
            <a:lstStyle/>
            <a:p>
              <a:r>
                <a:rPr lang="zh-CN" altLang="en-US" sz="3600">
                  <a:solidFill>
                    <a:srgbClr val="FFFFFF"/>
                  </a:solidFill>
                  <a:latin typeface="幼圆" pitchFamily="49" charset="-122"/>
                  <a:ea typeface="幼圆" pitchFamily="49" charset="-122"/>
                </a:rPr>
                <a:t>电泳缓冲液</a:t>
              </a:r>
            </a:p>
          </p:txBody>
        </p:sp>
        <p:sp>
          <p:nvSpPr>
            <p:cNvPr id="6157" name="椭圆 35"/>
            <p:cNvSpPr>
              <a:spLocks noChangeArrowheads="1"/>
            </p:cNvSpPr>
            <p:nvPr/>
          </p:nvSpPr>
          <p:spPr bwMode="auto">
            <a:xfrm>
              <a:off x="0" y="0"/>
              <a:ext cx="729790" cy="648072"/>
            </a:xfrm>
            <a:prstGeom prst="ellipse">
              <a:avLst/>
            </a:prstGeom>
            <a:solidFill>
              <a:srgbClr val="85ADBC"/>
            </a:solidFill>
            <a:ln w="38100">
              <a:solidFill>
                <a:schemeClr val="bg1"/>
              </a:solidFill>
              <a:round/>
              <a:headEnd/>
              <a:tailEnd/>
            </a:ln>
            <a:effectLst>
              <a:outerShdw dist="38100" dir="5400000" algn="ctr" rotWithShape="0">
                <a:srgbClr val="000000">
                  <a:alpha val="42998"/>
                </a:srgbClr>
              </a:outerShdw>
            </a:effectLst>
          </p:spPr>
          <p:txBody>
            <a:bodyPr anchor="ctr"/>
            <a:lstStyle/>
            <a:p>
              <a:pPr algn="ctr"/>
              <a:r>
                <a:rPr lang="en-US" altLang="zh-CN" sz="2800">
                  <a:solidFill>
                    <a:srgbClr val="FFFFFF"/>
                  </a:solidFill>
                  <a:latin typeface="Franklin Gothic Book" pitchFamily="34" charset="0"/>
                  <a:ea typeface="华文楷体" pitchFamily="2" charset="-122"/>
                </a:rPr>
                <a:t>6</a:t>
              </a:r>
              <a:endParaRPr lang="zh-CN" altLang="en-US" sz="2800">
                <a:solidFill>
                  <a:srgbClr val="FFFFFF"/>
                </a:solidFill>
                <a:latin typeface="Franklin Gothic Book" pitchFamily="34" charset="0"/>
                <a:ea typeface="华文楷体" pitchFamily="2" charset="-122"/>
              </a:endParaRPr>
            </a:p>
          </p:txBody>
        </p:sp>
      </p:grpSp>
      <p:grpSp>
        <p:nvGrpSpPr>
          <p:cNvPr id="6153" name="Group 21"/>
          <p:cNvGrpSpPr>
            <a:grpSpLocks/>
          </p:cNvGrpSpPr>
          <p:nvPr/>
        </p:nvGrpSpPr>
        <p:grpSpPr bwMode="auto">
          <a:xfrm>
            <a:off x="1619250" y="5876925"/>
            <a:ext cx="5329238" cy="647700"/>
            <a:chOff x="0" y="0"/>
            <a:chExt cx="6202289" cy="648072"/>
          </a:xfrm>
        </p:grpSpPr>
        <p:sp>
          <p:nvSpPr>
            <p:cNvPr id="6154" name="圆角矩形 24"/>
            <p:cNvSpPr>
              <a:spLocks noChangeArrowheads="1"/>
            </p:cNvSpPr>
            <p:nvPr/>
          </p:nvSpPr>
          <p:spPr bwMode="auto">
            <a:xfrm>
              <a:off x="729790" y="0"/>
              <a:ext cx="5472499" cy="648072"/>
            </a:xfrm>
            <a:prstGeom prst="roundRect">
              <a:avLst>
                <a:gd name="adj" fmla="val 16667"/>
              </a:avLst>
            </a:prstGeom>
            <a:solidFill>
              <a:srgbClr val="85ADBC"/>
            </a:solidFill>
            <a:ln w="38100">
              <a:solidFill>
                <a:schemeClr val="bg1"/>
              </a:solidFill>
              <a:round/>
              <a:headEnd/>
              <a:tailEnd/>
            </a:ln>
            <a:effectLst>
              <a:outerShdw dist="38100" dir="5400000" algn="ctr" rotWithShape="0">
                <a:srgbClr val="000000">
                  <a:alpha val="42998"/>
                </a:srgbClr>
              </a:outerShdw>
            </a:effectLst>
          </p:spPr>
          <p:txBody>
            <a:bodyPr anchor="ctr"/>
            <a:lstStyle/>
            <a:p>
              <a:r>
                <a:rPr lang="zh-CN" altLang="en-US" sz="3600">
                  <a:solidFill>
                    <a:srgbClr val="FFFFFF"/>
                  </a:solidFill>
                  <a:latin typeface="幼圆" pitchFamily="49" charset="-122"/>
                  <a:ea typeface="幼圆" pitchFamily="49" charset="-122"/>
                </a:rPr>
                <a:t>嵌入染料的存在</a:t>
              </a:r>
            </a:p>
          </p:txBody>
        </p:sp>
        <p:sp>
          <p:nvSpPr>
            <p:cNvPr id="6155" name="椭圆 27"/>
            <p:cNvSpPr>
              <a:spLocks noChangeArrowheads="1"/>
            </p:cNvSpPr>
            <p:nvPr/>
          </p:nvSpPr>
          <p:spPr bwMode="auto">
            <a:xfrm>
              <a:off x="0" y="0"/>
              <a:ext cx="729790" cy="648072"/>
            </a:xfrm>
            <a:prstGeom prst="ellipse">
              <a:avLst/>
            </a:prstGeom>
            <a:solidFill>
              <a:srgbClr val="85ADBC"/>
            </a:solidFill>
            <a:ln w="38100">
              <a:solidFill>
                <a:schemeClr val="bg1"/>
              </a:solidFill>
              <a:round/>
              <a:headEnd/>
              <a:tailEnd/>
            </a:ln>
            <a:effectLst>
              <a:outerShdw dist="38100" dir="5400000" algn="ctr" rotWithShape="0">
                <a:srgbClr val="000000">
                  <a:alpha val="42998"/>
                </a:srgbClr>
              </a:outerShdw>
            </a:effectLst>
          </p:spPr>
          <p:txBody>
            <a:bodyPr anchor="ctr"/>
            <a:lstStyle/>
            <a:p>
              <a:pPr algn="ctr"/>
              <a:r>
                <a:rPr lang="en-US" altLang="zh-CN" sz="2800">
                  <a:solidFill>
                    <a:srgbClr val="FFFFFF"/>
                  </a:solidFill>
                  <a:latin typeface="Franklin Gothic Book" pitchFamily="34" charset="0"/>
                  <a:ea typeface="华文楷体" pitchFamily="2" charset="-122"/>
                </a:rPr>
                <a:t>7</a:t>
              </a:r>
              <a:endParaRPr lang="zh-CN" altLang="en-US" sz="2800">
                <a:solidFill>
                  <a:srgbClr val="FFFFFF"/>
                </a:solidFill>
                <a:latin typeface="Franklin Gothic Book" pitchFamily="34" charset="0"/>
                <a:ea typeface="华文楷体" pitchFamily="2" charset="-122"/>
              </a:endParaRPr>
            </a:p>
          </p:txBody>
        </p:sp>
      </p:grpSp>
    </p:spTree>
    <p:extLst>
      <p:ext uri="{BB962C8B-B14F-4D97-AF65-F5344CB8AC3E}">
        <p14:creationId xmlns:p14="http://schemas.microsoft.com/office/powerpoint/2010/main" val="2942057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zh-CN" altLang="en-US" b="1" dirty="0"/>
              <a:t>应用</a:t>
            </a:r>
          </a:p>
        </p:txBody>
      </p:sp>
      <p:sp>
        <p:nvSpPr>
          <p:cNvPr id="8195" name="Rectangle 3"/>
          <p:cNvSpPr>
            <a:spLocks noGrp="1" noChangeArrowheads="1"/>
          </p:cNvSpPr>
          <p:nvPr>
            <p:ph idx="1"/>
          </p:nvPr>
        </p:nvSpPr>
        <p:spPr/>
        <p:txBody>
          <a:bodyPr/>
          <a:lstStyle/>
          <a:p>
            <a:r>
              <a:rPr lang="zh-TW" sz="2800" b="1" dirty="0"/>
              <a:t>目前，常用琼脂糖作为电泳支持物，分离蛋白质和同工酶。将琼脂糖电泳与免疫化学相结合，发展成免疫电泳技术，能鉴别其他方法不能鉴别的复杂体系，由于建立了超微量技术，</a:t>
            </a:r>
            <a:r>
              <a:rPr lang="zh-CN" altLang="zh-TW" sz="2800" b="1" dirty="0"/>
              <a:t>0.1ug</a:t>
            </a:r>
            <a:r>
              <a:rPr lang="zh-TW" sz="2800" b="1" dirty="0"/>
              <a:t>蛋白质就可检出。</a:t>
            </a:r>
          </a:p>
          <a:p>
            <a:r>
              <a:rPr lang="zh-TW" sz="2800" b="1" dirty="0"/>
              <a:t>琼脂糖凝胶电泳也常用于分离、鉴定核酸，如</a:t>
            </a:r>
            <a:r>
              <a:rPr lang="zh-CN" altLang="zh-TW" sz="2800" b="1" dirty="0"/>
              <a:t>DNA</a:t>
            </a:r>
            <a:r>
              <a:rPr lang="zh-TW" sz="2800" b="1" dirty="0"/>
              <a:t>鉴定，</a:t>
            </a:r>
            <a:r>
              <a:rPr lang="zh-CN" altLang="zh-TW" sz="2800" b="1" dirty="0"/>
              <a:t>DNA</a:t>
            </a:r>
            <a:r>
              <a:rPr lang="zh-TW" sz="2800" b="1" dirty="0"/>
              <a:t>限制性内切核酸酶图谱制作等。由于这种方法操作方便，设备简单，需样品量少，分辨能力高，已成为基因工程研究中常用实验方法之一。</a:t>
            </a:r>
          </a:p>
        </p:txBody>
      </p:sp>
    </p:spTree>
    <p:extLst>
      <p:ext uri="{BB962C8B-B14F-4D97-AF65-F5344CB8AC3E}">
        <p14:creationId xmlns:p14="http://schemas.microsoft.com/office/powerpoint/2010/main" val="2340228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buNone/>
            </a:pPr>
            <a:r>
              <a:rPr lang="zh-CN" altLang="en-US" sz="4400" b="1" dirty="0">
                <a:latin typeface="华文彩云" panose="02010800040101010101" pitchFamily="2" charset="-122"/>
                <a:ea typeface="华文彩云" panose="02010800040101010101" pitchFamily="2" charset="-122"/>
              </a:rPr>
              <a:t>两种电泳技术  </a:t>
            </a:r>
            <a:r>
              <a:rPr lang="zh-CN" altLang="en-US" sz="6600" b="1" dirty="0">
                <a:latin typeface="华文彩云" panose="02010800040101010101" pitchFamily="2" charset="-122"/>
                <a:ea typeface="华文彩云" panose="02010800040101010101" pitchFamily="2" charset="-122"/>
              </a:rPr>
              <a:t>优缺点</a:t>
            </a:r>
          </a:p>
        </p:txBody>
      </p:sp>
    </p:spTree>
    <p:extLst>
      <p:ext uri="{BB962C8B-B14F-4D97-AF65-F5344CB8AC3E}">
        <p14:creationId xmlns:p14="http://schemas.microsoft.com/office/powerpoint/2010/main" val="330374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75656" y="2060848"/>
            <a:ext cx="5832648" cy="1077218"/>
          </a:xfrm>
          <a:prstGeom prst="rect">
            <a:avLst/>
          </a:prstGeom>
        </p:spPr>
        <p:txBody>
          <a:bodyPr wrap="square">
            <a:spAutoFit/>
          </a:bodyPr>
          <a:lstStyle/>
          <a:p>
            <a:r>
              <a:rPr lang="zh-CN" altLang="en-US" sz="3200" b="1" dirty="0">
                <a:latin typeface="Times New Roman" pitchFamily="18" charset="0"/>
              </a:rPr>
              <a:t>★    </a:t>
            </a:r>
            <a:r>
              <a:rPr lang="en-US" altLang="zh-CN" sz="3200" b="1" dirty="0">
                <a:latin typeface="Times New Roman" pitchFamily="18" charset="0"/>
              </a:rPr>
              <a:t>SDS-PAGE</a:t>
            </a:r>
            <a:r>
              <a:rPr lang="zh-CN" altLang="en-US" sz="3200" b="1" dirty="0">
                <a:latin typeface="Times New Roman" pitchFamily="18" charset="0"/>
              </a:rPr>
              <a:t>凝胶电泳</a:t>
            </a:r>
            <a:br>
              <a:rPr lang="zh-CN" altLang="en-US" sz="3200" b="1" dirty="0">
                <a:latin typeface="Times New Roman" pitchFamily="18" charset="0"/>
              </a:rPr>
            </a:br>
            <a:endParaRPr lang="zh-CN" altLang="en-US" sz="3200" b="1" dirty="0"/>
          </a:p>
        </p:txBody>
      </p:sp>
      <p:sp>
        <p:nvSpPr>
          <p:cNvPr id="6" name="矩形 5">
            <a:hlinkClick r:id="rId2" action="ppaction://hlinksldjump"/>
          </p:cNvPr>
          <p:cNvSpPr/>
          <p:nvPr/>
        </p:nvSpPr>
        <p:spPr>
          <a:xfrm>
            <a:off x="1475656" y="3568659"/>
            <a:ext cx="3945311" cy="584775"/>
          </a:xfrm>
          <a:prstGeom prst="rect">
            <a:avLst/>
          </a:prstGeom>
        </p:spPr>
        <p:txBody>
          <a:bodyPr wrap="none">
            <a:spAutoFit/>
          </a:bodyPr>
          <a:lstStyle/>
          <a:p>
            <a:r>
              <a:rPr lang="zh-CN" altLang="en-US" sz="3200" b="1" dirty="0"/>
              <a:t>★    琼脂糖凝胶电泳</a:t>
            </a:r>
            <a:endParaRPr lang="zh-CN" altLang="en-US" sz="1600" b="1" dirty="0"/>
          </a:p>
        </p:txBody>
      </p:sp>
    </p:spTree>
    <p:extLst>
      <p:ext uri="{BB962C8B-B14F-4D97-AF65-F5344CB8AC3E}">
        <p14:creationId xmlns:p14="http://schemas.microsoft.com/office/powerpoint/2010/main" val="6712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62000" y="188640"/>
            <a:ext cx="7543800" cy="1295400"/>
          </a:xfrm>
        </p:spPr>
        <p:txBody>
          <a:bodyPr/>
          <a:lstStyle/>
          <a:p>
            <a:r>
              <a:rPr lang="en-US" altLang="zh-CN" b="1" dirty="0">
                <a:solidFill>
                  <a:srgbClr val="382DC1"/>
                </a:solidFill>
                <a:latin typeface="Times New Roman" pitchFamily="18" charset="0"/>
                <a:ea typeface="楷体_GB2312" pitchFamily="49" charset="-122"/>
              </a:rPr>
              <a:t>SDS-PAGE</a:t>
            </a:r>
            <a:r>
              <a:rPr lang="zh-CN" altLang="en-US" b="1" dirty="0">
                <a:solidFill>
                  <a:srgbClr val="382DC1"/>
                </a:solidFill>
                <a:latin typeface="楷体_GB2312" pitchFamily="49" charset="-122"/>
                <a:ea typeface="楷体_GB2312" pitchFamily="49" charset="-122"/>
              </a:rPr>
              <a:t>的优点</a:t>
            </a:r>
          </a:p>
        </p:txBody>
      </p:sp>
      <p:sp>
        <p:nvSpPr>
          <p:cNvPr id="120835" name="Rectangle 3"/>
          <p:cNvSpPr>
            <a:spLocks noGrp="1" noChangeArrowheads="1"/>
          </p:cNvSpPr>
          <p:nvPr>
            <p:ph type="body" idx="1"/>
          </p:nvPr>
        </p:nvSpPr>
        <p:spPr>
          <a:xfrm>
            <a:off x="838200" y="1828800"/>
            <a:ext cx="8540750" cy="4498975"/>
          </a:xfrm>
        </p:spPr>
        <p:txBody>
          <a:bodyPr/>
          <a:lstStyle/>
          <a:p>
            <a:r>
              <a:rPr lang="zh-CN" altLang="en-US" sz="3400" b="1" dirty="0">
                <a:latin typeface="楷体_GB2312" pitchFamily="49" charset="-122"/>
                <a:ea typeface="楷体_GB2312" pitchFamily="49" charset="-122"/>
              </a:rPr>
              <a:t>设备简单</a:t>
            </a:r>
          </a:p>
          <a:p>
            <a:r>
              <a:rPr lang="zh-CN" altLang="en-US" sz="3400" b="1" dirty="0">
                <a:latin typeface="楷体_GB2312" pitchFamily="49" charset="-122"/>
                <a:ea typeface="楷体_GB2312" pitchFamily="49" charset="-122"/>
              </a:rPr>
              <a:t>快速</a:t>
            </a:r>
          </a:p>
          <a:p>
            <a:r>
              <a:rPr lang="zh-CN" altLang="en-US" sz="3400" b="1" dirty="0">
                <a:latin typeface="楷体_GB2312" pitchFamily="49" charset="-122"/>
                <a:ea typeface="楷体_GB2312" pitchFamily="49" charset="-122"/>
              </a:rPr>
              <a:t>分辨率和灵敏度高 </a:t>
            </a:r>
          </a:p>
          <a:p>
            <a:r>
              <a:rPr lang="zh-CN" altLang="en-US" sz="3400" b="1" dirty="0">
                <a:latin typeface="楷体_GB2312" pitchFamily="49" charset="-122"/>
                <a:ea typeface="楷体_GB2312" pitchFamily="49" charset="-122"/>
              </a:rPr>
              <a:t>特别适用于寡聚蛋白及其亚基的分析鉴定和分子量的测定 </a:t>
            </a:r>
          </a:p>
        </p:txBody>
      </p:sp>
    </p:spTree>
    <p:extLst>
      <p:ext uri="{BB962C8B-B14F-4D97-AF65-F5344CB8AC3E}">
        <p14:creationId xmlns:p14="http://schemas.microsoft.com/office/powerpoint/2010/main" val="2477827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3568" y="332656"/>
            <a:ext cx="7543800" cy="1295400"/>
          </a:xfrm>
        </p:spPr>
        <p:txBody>
          <a:bodyPr/>
          <a:lstStyle/>
          <a:p>
            <a:r>
              <a:rPr lang="en-US" altLang="zh-CN" b="1" dirty="0">
                <a:solidFill>
                  <a:srgbClr val="382DC1"/>
                </a:solidFill>
                <a:latin typeface="Times New Roman" pitchFamily="18" charset="0"/>
                <a:ea typeface="楷体_GB2312" pitchFamily="49" charset="-122"/>
              </a:rPr>
              <a:t>SDS-PAGE</a:t>
            </a:r>
            <a:r>
              <a:rPr lang="zh-CN" altLang="en-US" b="1" dirty="0">
                <a:solidFill>
                  <a:srgbClr val="382DC1"/>
                </a:solidFill>
                <a:latin typeface="楷体_GB2312" pitchFamily="49" charset="-122"/>
                <a:ea typeface="楷体_GB2312" pitchFamily="49" charset="-122"/>
              </a:rPr>
              <a:t>的缺点</a:t>
            </a:r>
          </a:p>
        </p:txBody>
      </p:sp>
      <p:sp>
        <p:nvSpPr>
          <p:cNvPr id="122883" name="Rectangle 3"/>
          <p:cNvSpPr>
            <a:spLocks noGrp="1" noChangeArrowheads="1"/>
          </p:cNvSpPr>
          <p:nvPr>
            <p:ph type="body" idx="1"/>
          </p:nvPr>
        </p:nvSpPr>
        <p:spPr>
          <a:xfrm>
            <a:off x="228600" y="1719263"/>
            <a:ext cx="8458200" cy="4605337"/>
          </a:xfrm>
        </p:spPr>
        <p:txBody>
          <a:bodyPr/>
          <a:lstStyle/>
          <a:p>
            <a:pPr>
              <a:buFont typeface="Wingdings" pitchFamily="2" charset="2"/>
              <a:buNone/>
            </a:pPr>
            <a:r>
              <a:rPr lang="en-US" altLang="zh-CN" b="1" dirty="0">
                <a:latin typeface="Times New Roman" pitchFamily="18" charset="0"/>
                <a:ea typeface="楷体_GB2312" pitchFamily="49" charset="-122"/>
              </a:rPr>
              <a:t>           1. </a:t>
            </a:r>
            <a:r>
              <a:rPr lang="zh-CN" altLang="en-US" b="1" dirty="0">
                <a:latin typeface="Times New Roman" pitchFamily="18" charset="0"/>
                <a:ea typeface="楷体_GB2312" pitchFamily="49" charset="-122"/>
              </a:rPr>
              <a:t>有许多蛋白质是由亚基或两条以上肽链组成的（如血红蛋白、胰凝乳蛋白酶等），他们在变性剂和强还原剂的作用下，解离成亚基或单条肽链。因此，对于这一类的蛋白质，</a:t>
            </a:r>
            <a:r>
              <a:rPr lang="en-US" altLang="zh-CN" b="1" dirty="0">
                <a:latin typeface="Times New Roman" pitchFamily="18" charset="0"/>
                <a:ea typeface="楷体_GB2312" pitchFamily="49" charset="-122"/>
              </a:rPr>
              <a:t>SDS-PAGE</a:t>
            </a:r>
            <a:r>
              <a:rPr lang="zh-CN" altLang="en-US" b="1" dirty="0">
                <a:latin typeface="Times New Roman" pitchFamily="18" charset="0"/>
                <a:ea typeface="楷体_GB2312" pitchFamily="49" charset="-122"/>
              </a:rPr>
              <a:t>测定的只是它们的亚基或单条肽链的分子量，而不是完整蛋白质的分子量。</a:t>
            </a:r>
            <a:r>
              <a:rPr lang="zh-CN" altLang="en-US" b="1" dirty="0">
                <a:latin typeface="楷体_GB2312" pitchFamily="49" charset="-122"/>
                <a:ea typeface="楷体_GB2312" pitchFamily="49" charset="-122"/>
              </a:rPr>
              <a:t> </a:t>
            </a:r>
          </a:p>
        </p:txBody>
      </p:sp>
    </p:spTree>
    <p:extLst>
      <p:ext uri="{BB962C8B-B14F-4D97-AF65-F5344CB8AC3E}">
        <p14:creationId xmlns:p14="http://schemas.microsoft.com/office/powerpoint/2010/main" val="2093829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56635" y="260648"/>
            <a:ext cx="7543800" cy="1295400"/>
          </a:xfrm>
        </p:spPr>
        <p:txBody>
          <a:bodyPr/>
          <a:lstStyle/>
          <a:p>
            <a:r>
              <a:rPr lang="en-US" altLang="zh-CN" b="1" dirty="0">
                <a:solidFill>
                  <a:srgbClr val="382DC1"/>
                </a:solidFill>
                <a:latin typeface="Times New Roman" pitchFamily="18" charset="0"/>
                <a:ea typeface="楷体_GB2312" pitchFamily="49" charset="-122"/>
              </a:rPr>
              <a:t>SDS-PAGE</a:t>
            </a:r>
            <a:r>
              <a:rPr lang="zh-CN" altLang="en-US" b="1" dirty="0">
                <a:solidFill>
                  <a:srgbClr val="382DC1"/>
                </a:solidFill>
                <a:latin typeface="楷体_GB2312" pitchFamily="49" charset="-122"/>
                <a:ea typeface="楷体_GB2312" pitchFamily="49" charset="-122"/>
              </a:rPr>
              <a:t>的缺点</a:t>
            </a:r>
          </a:p>
        </p:txBody>
      </p:sp>
      <p:sp>
        <p:nvSpPr>
          <p:cNvPr id="121859" name="Rectangle 3"/>
          <p:cNvSpPr>
            <a:spLocks noGrp="1" noChangeArrowheads="1"/>
          </p:cNvSpPr>
          <p:nvPr>
            <p:ph type="body" idx="1"/>
          </p:nvPr>
        </p:nvSpPr>
        <p:spPr>
          <a:xfrm>
            <a:off x="457200" y="1719263"/>
            <a:ext cx="8229600" cy="4529137"/>
          </a:xfrm>
        </p:spPr>
        <p:txBody>
          <a:bodyPr/>
          <a:lstStyle/>
          <a:p>
            <a:r>
              <a:rPr lang="en-US" altLang="zh-CN" b="1" dirty="0">
                <a:latin typeface="Times New Roman" pitchFamily="18" charset="0"/>
                <a:ea typeface="楷体_GB2312" pitchFamily="49" charset="-122"/>
              </a:rPr>
              <a:t>2.   </a:t>
            </a:r>
            <a:r>
              <a:rPr lang="zh-CN" altLang="en-US" b="1" dirty="0">
                <a:latin typeface="Times New Roman" pitchFamily="18" charset="0"/>
                <a:ea typeface="楷体_GB2312" pitchFamily="49" charset="-122"/>
              </a:rPr>
              <a:t>还有一些电荷异常和构象特殊的蛋白质（如组蛋白</a:t>
            </a:r>
            <a:r>
              <a:rPr lang="en-US" altLang="zh-CN" b="1" dirty="0">
                <a:latin typeface="Times New Roman" pitchFamily="18" charset="0"/>
                <a:ea typeface="楷体_GB2312" pitchFamily="49" charset="-122"/>
              </a:rPr>
              <a:t>F1</a:t>
            </a:r>
            <a:r>
              <a:rPr lang="zh-CN" altLang="en-US" b="1" dirty="0">
                <a:latin typeface="Times New Roman" pitchFamily="18" charset="0"/>
                <a:ea typeface="楷体_GB2312" pitchFamily="49" charset="-122"/>
              </a:rPr>
              <a:t>），含有较大辅基的糖蛋白和含有二硫键较多的蛋白质，以及一些结构蛋白（如胶原蛋白）等，它们在</a:t>
            </a:r>
            <a:r>
              <a:rPr lang="en-US" altLang="zh-CN" b="1" dirty="0">
                <a:latin typeface="Times New Roman" pitchFamily="18" charset="0"/>
                <a:ea typeface="楷体_GB2312" pitchFamily="49" charset="-122"/>
              </a:rPr>
              <a:t>SDS-</a:t>
            </a:r>
            <a:r>
              <a:rPr lang="zh-CN" altLang="en-US" b="1" dirty="0">
                <a:latin typeface="Times New Roman" pitchFamily="18" charset="0"/>
                <a:ea typeface="楷体_GB2312" pitchFamily="49" charset="-122"/>
              </a:rPr>
              <a:t>凝胶系统中，电泳的迁移率与分子量的对数不呈线性关系。因此，为了测得真实和完整的蛋白质分子量，通常可采用多种方法进行测定和相互验证。</a:t>
            </a:r>
            <a:r>
              <a:rPr lang="zh-CN" altLang="en-US" b="1" dirty="0">
                <a:latin typeface="楷体_GB2312" pitchFamily="49" charset="-122"/>
                <a:ea typeface="楷体_GB2312" pitchFamily="49" charset="-122"/>
              </a:rPr>
              <a:t> </a:t>
            </a:r>
            <a:br>
              <a:rPr lang="zh-CN" altLang="en-US" b="1" dirty="0">
                <a:latin typeface="楷体_GB2312" pitchFamily="49" charset="-122"/>
                <a:ea typeface="楷体_GB2312" pitchFamily="49" charset="-122"/>
              </a:rPr>
            </a:br>
            <a:endParaRPr lang="zh-CN" altLang="en-US" b="1" dirty="0">
              <a:latin typeface="楷体_GB2312" pitchFamily="49" charset="-122"/>
              <a:ea typeface="楷体_GB2312" pitchFamily="49" charset="-122"/>
            </a:endParaRPr>
          </a:p>
        </p:txBody>
      </p:sp>
      <p:sp>
        <p:nvSpPr>
          <p:cNvPr id="5" name="AutoShape 5">
            <a:hlinkClick r:id="rId2" action="ppaction://hlinksldjump" highlightClick="1"/>
          </p:cNvPr>
          <p:cNvSpPr>
            <a:spLocks noChangeArrowheads="1"/>
          </p:cNvSpPr>
          <p:nvPr/>
        </p:nvSpPr>
        <p:spPr bwMode="auto">
          <a:xfrm>
            <a:off x="8305800" y="6172200"/>
            <a:ext cx="457200" cy="5334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2743001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idx="4294967295"/>
          </p:nvPr>
        </p:nvSpPr>
        <p:spPr>
          <a:xfrm>
            <a:off x="323528" y="344488"/>
            <a:ext cx="8686800" cy="838200"/>
          </a:xfrm>
        </p:spPr>
        <p:txBody>
          <a:bodyPr/>
          <a:lstStyle/>
          <a:p>
            <a:pPr eaLnBrk="1" hangingPunct="1"/>
            <a:r>
              <a:rPr lang="zh-CN" altLang="en-US" b="1" dirty="0"/>
              <a:t>琼脂糖凝胶电泳特点</a:t>
            </a:r>
          </a:p>
        </p:txBody>
      </p:sp>
      <p:pic>
        <p:nvPicPr>
          <p:cNvPr id="5123" name="图示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182688"/>
            <a:ext cx="876617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01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23728" y="980727"/>
            <a:ext cx="4286173" cy="646331"/>
          </a:xfrm>
          <a:prstGeom prst="rect">
            <a:avLst/>
          </a:prstGeom>
        </p:spPr>
        <p:txBody>
          <a:bodyPr wrap="none">
            <a:spAutoFit/>
          </a:bodyPr>
          <a:lstStyle/>
          <a:p>
            <a:r>
              <a:rPr lang="en-US" altLang="zh-CN" sz="3600" b="1" dirty="0">
                <a:solidFill>
                  <a:srgbClr val="0070C0"/>
                </a:solidFill>
                <a:effectLst>
                  <a:outerShdw blurRad="38100" dist="38100" dir="2700000" algn="tl">
                    <a:srgbClr val="000000">
                      <a:alpha val="43137"/>
                    </a:srgbClr>
                  </a:outerShdw>
                </a:effectLst>
                <a:latin typeface="Times New Roman" pitchFamily="18" charset="0"/>
              </a:rPr>
              <a:t>SDS-PAGE</a:t>
            </a:r>
            <a:r>
              <a:rPr lang="zh-CN" altLang="en-US" sz="3600" b="1" dirty="0">
                <a:solidFill>
                  <a:srgbClr val="0070C0"/>
                </a:solidFill>
                <a:effectLst>
                  <a:outerShdw blurRad="38100" dist="38100" dir="2700000" algn="tl">
                    <a:srgbClr val="000000">
                      <a:alpha val="43137"/>
                    </a:srgbClr>
                  </a:outerShdw>
                </a:effectLst>
                <a:latin typeface="Times New Roman" pitchFamily="18" charset="0"/>
              </a:rPr>
              <a:t>凝胶电泳</a:t>
            </a:r>
            <a:endParaRPr lang="zh-CN" altLang="en-US" sz="3600"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1187624" y="1903264"/>
            <a:ext cx="7560840" cy="4647426"/>
          </a:xfrm>
          <a:prstGeom prst="rect">
            <a:avLst/>
          </a:prstGeom>
          <a:noFill/>
        </p:spPr>
        <p:txBody>
          <a:bodyPr wrap="square" rtlCol="0">
            <a:spAutoFit/>
          </a:bodyPr>
          <a:lstStyle/>
          <a:p>
            <a:pPr marL="285750" indent="-285750">
              <a:buFont typeface="Arial" panose="020B0604020202020204" pitchFamily="34" charset="0"/>
              <a:buChar char="•"/>
            </a:pPr>
            <a:r>
              <a:rPr lang="zh-CN" altLang="en-US" sz="2800" b="1" dirty="0">
                <a:effectLst>
                  <a:outerShdw blurRad="38100" dist="38100" dir="2700000" algn="tl">
                    <a:srgbClr val="000000">
                      <a:alpha val="43137"/>
                    </a:srgbClr>
                  </a:outerShdw>
                </a:effectLst>
                <a:hlinkClick r:id="rId2" action="ppaction://hlinksldjump"/>
              </a:rPr>
              <a:t>基本原理</a:t>
            </a:r>
            <a:endParaRPr lang="en-US" altLang="zh-CN" sz="2800" b="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zh-CN" altLang="en-US" sz="2800" b="1" dirty="0">
                <a:effectLst>
                  <a:outerShdw blurRad="38100" dist="38100" dir="2700000" algn="tl">
                    <a:srgbClr val="000000">
                      <a:alpha val="43137"/>
                    </a:srgbClr>
                  </a:outerShdw>
                </a:effectLst>
                <a:hlinkClick r:id="rId2" action="ppaction://hlinksldjump"/>
              </a:rPr>
              <a:t>分类</a:t>
            </a:r>
            <a:endParaRPr lang="en-US" altLang="zh-CN" sz="2800" b="1" dirty="0">
              <a:effectLst>
                <a:outerShdw blurRad="38100" dist="38100" dir="2700000" algn="tl">
                  <a:srgbClr val="000000">
                    <a:alpha val="43137"/>
                  </a:srgbClr>
                </a:outerShdw>
              </a:effectLst>
            </a:endParaRPr>
          </a:p>
          <a:p>
            <a:r>
              <a:rPr lang="en-US" altLang="zh-CN" sz="2800" b="1" dirty="0">
                <a:effectLst>
                  <a:outerShdw blurRad="38100" dist="38100" dir="2700000" algn="tl">
                    <a:srgbClr val="000000">
                      <a:alpha val="43137"/>
                    </a:srgbClr>
                  </a:outerShdw>
                </a:effectLst>
              </a:rPr>
              <a:t>           </a:t>
            </a:r>
            <a:r>
              <a:rPr lang="zh-CN" altLang="en-US" sz="2800" b="1" dirty="0">
                <a:effectLst>
                  <a:outerShdw blurRad="38100" dist="38100" dir="2700000" algn="tl">
                    <a:srgbClr val="000000">
                      <a:alpha val="43137"/>
                    </a:srgbClr>
                  </a:outerShdw>
                </a:effectLst>
              </a:rPr>
              <a:t>连续系统；</a:t>
            </a:r>
            <a:endParaRPr lang="en-US" altLang="zh-CN" sz="2800" b="1" dirty="0">
              <a:effectLst>
                <a:outerShdw blurRad="38100" dist="38100" dir="2700000" algn="tl">
                  <a:srgbClr val="000000">
                    <a:alpha val="43137"/>
                  </a:srgbClr>
                </a:outerShdw>
              </a:effectLst>
            </a:endParaRPr>
          </a:p>
          <a:p>
            <a:r>
              <a:rPr lang="en-US" altLang="zh-CN" sz="2800" b="1" dirty="0">
                <a:effectLst>
                  <a:outerShdw blurRad="38100" dist="38100" dir="2700000" algn="tl">
                    <a:srgbClr val="000000">
                      <a:alpha val="43137"/>
                    </a:srgbClr>
                  </a:outerShdw>
                </a:effectLst>
              </a:rPr>
              <a:t>           </a:t>
            </a:r>
            <a:r>
              <a:rPr lang="zh-CN" altLang="en-US" sz="2800" b="1" dirty="0">
                <a:effectLst>
                  <a:outerShdw blurRad="38100" dist="38100" dir="2700000" algn="tl">
                    <a:srgbClr val="000000">
                      <a:alpha val="43137"/>
                    </a:srgbClr>
                  </a:outerShdw>
                </a:effectLst>
              </a:rPr>
              <a:t>不连续系统：</a:t>
            </a:r>
            <a:r>
              <a:rPr lang="zh-CN" altLang="en-US" sz="2800" b="1" dirty="0">
                <a:effectLst>
                  <a:outerShdw blurRad="38100" dist="38100" dir="2700000" algn="tl">
                    <a:srgbClr val="000000">
                      <a:alpha val="43137"/>
                    </a:srgbClr>
                  </a:outerShdw>
                </a:effectLst>
                <a:hlinkClick r:id="rId3" action="ppaction://hlinksldjump"/>
              </a:rPr>
              <a:t>浓缩效应</a:t>
            </a:r>
            <a:r>
              <a:rPr lang="zh-CN" altLang="en-US" sz="2800" b="1" dirty="0">
                <a:effectLst>
                  <a:outerShdw blurRad="38100" dist="38100" dir="2700000" algn="tl">
                    <a:srgbClr val="000000">
                      <a:alpha val="43137"/>
                    </a:srgbClr>
                  </a:outerShdw>
                </a:effectLst>
              </a:rPr>
              <a:t>，</a:t>
            </a:r>
            <a:r>
              <a:rPr lang="zh-CN" altLang="en-US" sz="2800" b="1" dirty="0">
                <a:effectLst>
                  <a:outerShdw blurRad="38100" dist="38100" dir="2700000" algn="tl">
                    <a:srgbClr val="000000">
                      <a:alpha val="43137"/>
                    </a:srgbClr>
                  </a:outerShdw>
                </a:effectLst>
                <a:hlinkClick r:id="rId4" action="ppaction://hlinksldjump"/>
              </a:rPr>
              <a:t>电荷效应</a:t>
            </a:r>
            <a:r>
              <a:rPr lang="zh-CN" altLang="en-US" sz="2800" b="1" dirty="0">
                <a:effectLst>
                  <a:outerShdw blurRad="38100" dist="38100" dir="2700000" algn="tl">
                    <a:srgbClr val="000000">
                      <a:alpha val="43137"/>
                    </a:srgbClr>
                  </a:outerShdw>
                </a:effectLst>
              </a:rPr>
              <a:t>。</a:t>
            </a:r>
            <a:endParaRPr lang="en-US" altLang="zh-CN" sz="2800" b="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zh-CN" altLang="en-US" sz="2800" b="1" dirty="0">
                <a:effectLst>
                  <a:outerShdw blurRad="38100" dist="38100" dir="2700000" algn="tl">
                    <a:srgbClr val="000000">
                      <a:alpha val="43137"/>
                    </a:srgbClr>
                  </a:outerShdw>
                </a:effectLst>
                <a:hlinkClick r:id="rId5" action="ppaction://hlinksldjump"/>
              </a:rPr>
              <a:t>分离范围</a:t>
            </a:r>
            <a:endParaRPr lang="en-US" altLang="zh-CN" sz="2800" b="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zh-CN" altLang="en-US" sz="2800" b="1" dirty="0">
                <a:effectLst>
                  <a:outerShdw blurRad="38100" dist="38100" dir="2700000" algn="tl">
                    <a:srgbClr val="000000">
                      <a:alpha val="43137"/>
                    </a:srgbClr>
                  </a:outerShdw>
                </a:effectLst>
                <a:hlinkClick r:id="rId6" action="ppaction://hlinksldjump"/>
              </a:rPr>
              <a:t>上样缓冲液</a:t>
            </a:r>
            <a:endParaRPr lang="en-US" altLang="zh-CN" sz="2800" b="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zh-CN" altLang="en-US" sz="2800" b="1" dirty="0">
                <a:effectLst>
                  <a:outerShdw blurRad="38100" dist="38100" dir="2700000" algn="tl">
                    <a:srgbClr val="000000">
                      <a:alpha val="43137"/>
                    </a:srgbClr>
                  </a:outerShdw>
                </a:effectLst>
                <a:hlinkClick r:id="rId7" action="ppaction://hlinksldjump"/>
              </a:rPr>
              <a:t>常见问题及处理方法</a:t>
            </a:r>
            <a:endParaRPr lang="en-US" altLang="zh-CN" sz="2800" b="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zh-CN" altLang="en-US" sz="2800" b="1" dirty="0">
                <a:effectLst>
                  <a:outerShdw blurRad="38100" dist="38100" dir="2700000" algn="tl">
                    <a:srgbClr val="000000">
                      <a:alpha val="43137"/>
                    </a:srgbClr>
                  </a:outerShdw>
                </a:effectLst>
                <a:hlinkClick r:id="rId8" action="ppaction://hlinksldjump"/>
              </a:rPr>
              <a:t>优缺点</a:t>
            </a:r>
            <a:endParaRPr lang="en-US" altLang="zh-CN" sz="2800" b="1" dirty="0">
              <a:effectLst>
                <a:outerShdw blurRad="38100" dist="38100" dir="2700000" algn="tl">
                  <a:srgbClr val="000000">
                    <a:alpha val="43137"/>
                  </a:srgbClr>
                </a:outerShdw>
              </a:effectLst>
            </a:endParaRPr>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12305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asus\Documents\Tencent Files\401491167\Image\P~XWI7C2~38)Z3L3%XUK{N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5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3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457200"/>
            <a:ext cx="7543800" cy="960438"/>
          </a:xfrm>
        </p:spPr>
        <p:txBody>
          <a:bodyPr>
            <a:noAutofit/>
          </a:bodyPr>
          <a:lstStyle/>
          <a:p>
            <a:r>
              <a:rPr lang="zh-CN" altLang="en-US" sz="6000" b="1" dirty="0">
                <a:solidFill>
                  <a:srgbClr val="382DC1"/>
                </a:solidFill>
                <a:latin typeface="Times New Roman" pitchFamily="18" charset="0"/>
                <a:ea typeface="楷体_GB2312" pitchFamily="49" charset="-122"/>
              </a:rPr>
              <a:t>基本原理</a:t>
            </a:r>
          </a:p>
        </p:txBody>
      </p:sp>
      <p:sp>
        <p:nvSpPr>
          <p:cNvPr id="45059" name="Rectangle 3"/>
          <p:cNvSpPr>
            <a:spLocks noGrp="1" noChangeArrowheads="1"/>
          </p:cNvSpPr>
          <p:nvPr>
            <p:ph type="body" idx="1"/>
          </p:nvPr>
        </p:nvSpPr>
        <p:spPr/>
        <p:txBody>
          <a:bodyPr>
            <a:noAutofit/>
          </a:bodyPr>
          <a:lstStyle/>
          <a:p>
            <a:pPr marL="0" indent="0">
              <a:buNone/>
            </a:pPr>
            <a:r>
              <a:rPr lang="zh-CN" altLang="en-US" sz="2400" b="1" dirty="0">
                <a:solidFill>
                  <a:srgbClr val="382DC1"/>
                </a:solidFill>
                <a:latin typeface="Times New Roman" pitchFamily="18" charset="0"/>
                <a:ea typeface="楷体_GB2312" pitchFamily="49" charset="-122"/>
              </a:rPr>
              <a:t>阴离子去污剂</a:t>
            </a:r>
            <a:r>
              <a:rPr lang="en-US" altLang="zh-CN" sz="2400" b="1" dirty="0">
                <a:solidFill>
                  <a:srgbClr val="382DC1"/>
                </a:solidFill>
                <a:latin typeface="Times New Roman" pitchFamily="18" charset="0"/>
                <a:ea typeface="楷体_GB2312" pitchFamily="49" charset="-122"/>
              </a:rPr>
              <a:t>SDS</a:t>
            </a:r>
            <a:r>
              <a:rPr lang="zh-CN" altLang="en-US" sz="2400" b="1" dirty="0">
                <a:latin typeface="楷体_GB2312" pitchFamily="49" charset="-122"/>
                <a:ea typeface="楷体_GB2312" pitchFamily="49" charset="-122"/>
              </a:rPr>
              <a:t>破坏蛋白质分子之间及与其它物质分子之间的非共价键，使蛋白质变性而改变其原有的构象，并同蛋白质分子充分结合形成带负电荷的蛋白质</a:t>
            </a:r>
            <a:r>
              <a:rPr lang="en-US" altLang="zh-CN" sz="2400" b="1" dirty="0">
                <a:latin typeface="楷体_GB2312" pitchFamily="49" charset="-122"/>
                <a:ea typeface="楷体_GB2312" pitchFamily="49" charset="-122"/>
              </a:rPr>
              <a:t>-</a:t>
            </a:r>
            <a:r>
              <a:rPr lang="en-US" altLang="zh-CN" sz="2400" b="1" dirty="0">
                <a:latin typeface="Times New Roman" pitchFamily="18" charset="0"/>
                <a:ea typeface="楷体_GB2312" pitchFamily="49" charset="-122"/>
              </a:rPr>
              <a:t>SDS</a:t>
            </a:r>
            <a:r>
              <a:rPr lang="zh-CN" altLang="en-US" sz="2400" b="1" dirty="0">
                <a:latin typeface="楷体_GB2312" pitchFamily="49" charset="-122"/>
                <a:ea typeface="楷体_GB2312" pitchFamily="49" charset="-122"/>
              </a:rPr>
              <a:t>复合物</a:t>
            </a:r>
            <a:endParaRPr lang="en-US" altLang="zh-CN" sz="2400" b="1" dirty="0">
              <a:latin typeface="楷体_GB2312" pitchFamily="49" charset="-122"/>
              <a:ea typeface="楷体_GB2312" pitchFamily="49" charset="-122"/>
            </a:endParaRPr>
          </a:p>
          <a:p>
            <a:pPr marL="0" indent="0">
              <a:buNone/>
            </a:pPr>
            <a:r>
              <a:rPr lang="zh-CN" altLang="en-US" sz="2400" b="1" dirty="0">
                <a:solidFill>
                  <a:srgbClr val="382DC1"/>
                </a:solidFill>
                <a:latin typeface="Times New Roman" pitchFamily="18" charset="0"/>
                <a:ea typeface="楷体_GB2312" pitchFamily="49" charset="-122"/>
              </a:rPr>
              <a:t> 强还原剂巯基乙醇</a:t>
            </a:r>
            <a:r>
              <a:rPr lang="zh-CN" altLang="en-US" sz="2400" b="1" dirty="0">
                <a:latin typeface="楷体_GB2312" pitchFamily="49" charset="-122"/>
                <a:ea typeface="楷体_GB2312" pitchFamily="49" charset="-122"/>
              </a:rPr>
              <a:t>打开蛋白质分子内的二硫键使这种结合更加充分</a:t>
            </a:r>
            <a:endParaRPr lang="en-US" altLang="zh-CN" sz="2400" b="1" dirty="0">
              <a:latin typeface="楷体_GB2312" pitchFamily="49" charset="-122"/>
              <a:ea typeface="楷体_GB2312" pitchFamily="49" charset="-122"/>
            </a:endParaRPr>
          </a:p>
          <a:p>
            <a:pPr marL="0" indent="0">
              <a:buNone/>
            </a:pPr>
            <a:r>
              <a:rPr lang="zh-CN" altLang="en-US" sz="2400" b="1" dirty="0">
                <a:latin typeface="楷体_GB2312" pitchFamily="49" charset="-122"/>
                <a:ea typeface="楷体_GB2312" pitchFamily="49" charset="-122"/>
              </a:rPr>
              <a:t>结合了</a:t>
            </a:r>
            <a:r>
              <a:rPr lang="en-US" altLang="zh-CN" sz="2400" b="1" dirty="0">
                <a:latin typeface="Times New Roman" pitchFamily="18" charset="0"/>
                <a:ea typeface="楷体_GB2312" pitchFamily="49" charset="-122"/>
              </a:rPr>
              <a:t>SDS</a:t>
            </a:r>
            <a:r>
              <a:rPr lang="zh-CN" altLang="en-US" sz="2400" b="1" dirty="0">
                <a:latin typeface="Times New Roman" pitchFamily="18" charset="0"/>
                <a:ea typeface="楷体_GB2312" pitchFamily="49" charset="-122"/>
              </a:rPr>
              <a:t>的蛋白质在水溶液中的形状类似于长椭圆棒，不同的蛋白质</a:t>
            </a:r>
            <a:r>
              <a:rPr lang="en-US" altLang="zh-CN" sz="2400" b="1" dirty="0">
                <a:latin typeface="Times New Roman" pitchFamily="18" charset="0"/>
                <a:ea typeface="楷体_GB2312" pitchFamily="49" charset="-122"/>
              </a:rPr>
              <a:t>-SDS</a:t>
            </a:r>
            <a:r>
              <a:rPr lang="zh-CN" altLang="en-US" sz="2400" b="1" dirty="0">
                <a:latin typeface="Times New Roman" pitchFamily="18" charset="0"/>
                <a:ea typeface="楷体_GB2312" pitchFamily="49" charset="-122"/>
              </a:rPr>
              <a:t>复合物其椭圆棒的短轴长度恒定，而长轴的长度则与</a:t>
            </a:r>
            <a:r>
              <a:rPr lang="zh-CN" altLang="en-US" sz="2400" b="1" dirty="0">
                <a:solidFill>
                  <a:srgbClr val="382DC1"/>
                </a:solidFill>
                <a:latin typeface="Times New Roman" pitchFamily="18" charset="0"/>
                <a:ea typeface="楷体_GB2312" pitchFamily="49" charset="-122"/>
              </a:rPr>
              <a:t>蛋白质分子量</a:t>
            </a:r>
            <a:r>
              <a:rPr lang="zh-CN" altLang="en-US" sz="2400" b="1" dirty="0">
                <a:latin typeface="Times New Roman" pitchFamily="18" charset="0"/>
                <a:ea typeface="楷体_GB2312" pitchFamily="49" charset="-122"/>
              </a:rPr>
              <a:t>的大小成正比。</a:t>
            </a:r>
          </a:p>
          <a:p>
            <a:pPr marL="0" indent="0">
              <a:buNone/>
            </a:pPr>
            <a:r>
              <a:rPr lang="zh-CN" altLang="en-US" sz="2400" b="1" dirty="0">
                <a:latin typeface="Times New Roman" pitchFamily="18" charset="0"/>
                <a:ea typeface="楷体_GB2312" pitchFamily="49" charset="-122"/>
              </a:rPr>
              <a:t>这样的蛋白质</a:t>
            </a:r>
            <a:r>
              <a:rPr lang="en-US" altLang="zh-CN" sz="2400" b="1" dirty="0">
                <a:latin typeface="Times New Roman" pitchFamily="18" charset="0"/>
                <a:ea typeface="楷体_GB2312" pitchFamily="49" charset="-122"/>
              </a:rPr>
              <a:t>-SDS</a:t>
            </a:r>
            <a:r>
              <a:rPr lang="zh-CN" altLang="en-US" sz="2400" b="1" dirty="0">
                <a:latin typeface="Times New Roman" pitchFamily="18" charset="0"/>
                <a:ea typeface="楷体_GB2312" pitchFamily="49" charset="-122"/>
              </a:rPr>
              <a:t>复合物在电场作用下，其迁移率便不再受蛋白质原有的净电荷及形状等因素的影响，而主要取决于其分子量大小这一因素。根据这一特点，就可以将各蛋白组分按分子量大小分开。</a:t>
            </a:r>
            <a:endParaRPr lang="zh-CN" altLang="en-US" sz="2400" b="1" dirty="0"/>
          </a:p>
          <a:p>
            <a:pPr marL="0" indent="0">
              <a:buNone/>
            </a:pPr>
            <a:endParaRPr lang="zh-CN" altLang="en-US" sz="2400" b="1" dirty="0">
              <a:latin typeface="楷体_GB2312" pitchFamily="49" charset="-122"/>
              <a:ea typeface="楷体_GB2312" pitchFamily="49" charset="-122"/>
            </a:endParaRPr>
          </a:p>
        </p:txBody>
      </p:sp>
      <p:sp>
        <p:nvSpPr>
          <p:cNvPr id="4" name="AutoShape 5">
            <a:hlinkClick r:id="rId2" action="ppaction://hlinksldjump" highlightClick="1"/>
          </p:cNvPr>
          <p:cNvSpPr>
            <a:spLocks noChangeArrowheads="1"/>
          </p:cNvSpPr>
          <p:nvPr/>
        </p:nvSpPr>
        <p:spPr bwMode="auto">
          <a:xfrm>
            <a:off x="8305800" y="6172200"/>
            <a:ext cx="457200" cy="5334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1364672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79512" y="260648"/>
            <a:ext cx="8388350" cy="1066800"/>
          </a:xfrm>
        </p:spPr>
        <p:txBody>
          <a:bodyPr/>
          <a:lstStyle/>
          <a:p>
            <a:r>
              <a:rPr lang="zh-CN" altLang="en-US" b="1" dirty="0">
                <a:solidFill>
                  <a:srgbClr val="382DC1"/>
                </a:solidFill>
                <a:latin typeface="Times New Roman" pitchFamily="18" charset="0"/>
                <a:ea typeface="楷体_GB2312" pitchFamily="49" charset="-122"/>
              </a:rPr>
              <a:t>分类</a:t>
            </a:r>
          </a:p>
        </p:txBody>
      </p:sp>
      <p:sp>
        <p:nvSpPr>
          <p:cNvPr id="62467" name="Rectangle 3"/>
          <p:cNvSpPr>
            <a:spLocks noGrp="1" noChangeArrowheads="1"/>
          </p:cNvSpPr>
          <p:nvPr>
            <p:ph type="body" idx="1"/>
          </p:nvPr>
        </p:nvSpPr>
        <p:spPr>
          <a:xfrm>
            <a:off x="107504" y="1556792"/>
            <a:ext cx="8763000" cy="3810000"/>
          </a:xfrm>
        </p:spPr>
        <p:txBody>
          <a:bodyPr/>
          <a:lstStyle/>
          <a:p>
            <a:pPr>
              <a:buFont typeface="Wingdings" pitchFamily="2" charset="2"/>
              <a:buNone/>
            </a:pPr>
            <a:r>
              <a:rPr lang="en-US" altLang="zh-CN" sz="3400" dirty="0">
                <a:latin typeface="楷体_GB2312" pitchFamily="49" charset="-122"/>
                <a:ea typeface="楷体_GB2312" pitchFamily="49" charset="-122"/>
              </a:rPr>
              <a:t>      </a:t>
            </a:r>
            <a:r>
              <a:rPr lang="en-US" altLang="zh-CN" sz="3400" b="1" dirty="0">
                <a:latin typeface="Times New Roman" pitchFamily="18" charset="0"/>
                <a:ea typeface="楷体_GB2312" pitchFamily="49" charset="-122"/>
              </a:rPr>
              <a:t>PAGE</a:t>
            </a:r>
            <a:r>
              <a:rPr lang="zh-CN" altLang="en-US" sz="3400" b="1" dirty="0">
                <a:latin typeface="楷体_GB2312" pitchFamily="49" charset="-122"/>
                <a:ea typeface="楷体_GB2312" pitchFamily="49" charset="-122"/>
              </a:rPr>
              <a:t>根据其有无浓缩效应</a:t>
            </a:r>
            <a:r>
              <a:rPr lang="zh-CN" altLang="en-US" sz="3400" dirty="0">
                <a:latin typeface="楷体_GB2312" pitchFamily="49" charset="-122"/>
                <a:ea typeface="楷体_GB2312" pitchFamily="49" charset="-122"/>
              </a:rPr>
              <a:t>，分为</a:t>
            </a:r>
            <a:r>
              <a:rPr lang="zh-CN" altLang="en-US" sz="3900" b="1" dirty="0">
                <a:solidFill>
                  <a:srgbClr val="382DC1"/>
                </a:solidFill>
                <a:latin typeface="Times New Roman" pitchFamily="18" charset="0"/>
                <a:ea typeface="楷体_GB2312" pitchFamily="49" charset="-122"/>
              </a:rPr>
              <a:t>连续系统</a:t>
            </a:r>
            <a:r>
              <a:rPr lang="zh-CN" altLang="en-US" sz="3400" dirty="0">
                <a:latin typeface="楷体_GB2312" pitchFamily="49" charset="-122"/>
                <a:ea typeface="楷体_GB2312" pitchFamily="49" charset="-122"/>
              </a:rPr>
              <a:t>和</a:t>
            </a:r>
            <a:r>
              <a:rPr lang="zh-CN" altLang="en-US" sz="3900" b="1" dirty="0">
                <a:solidFill>
                  <a:srgbClr val="382DC1"/>
                </a:solidFill>
                <a:latin typeface="Times New Roman" pitchFamily="18" charset="0"/>
                <a:ea typeface="楷体_GB2312" pitchFamily="49" charset="-122"/>
              </a:rPr>
              <a:t>不连续系统</a:t>
            </a:r>
            <a:r>
              <a:rPr lang="zh-CN" altLang="en-US" sz="3400" dirty="0">
                <a:latin typeface="楷体_GB2312" pitchFamily="49" charset="-122"/>
                <a:ea typeface="楷体_GB2312" pitchFamily="49" charset="-122"/>
              </a:rPr>
              <a:t>两大类</a:t>
            </a:r>
            <a:r>
              <a:rPr lang="en-US" altLang="zh-CN" sz="3400" dirty="0">
                <a:latin typeface="楷体_GB2312" pitchFamily="49" charset="-122"/>
                <a:ea typeface="楷体_GB2312" pitchFamily="49" charset="-122"/>
              </a:rPr>
              <a:t>.</a:t>
            </a:r>
          </a:p>
          <a:p>
            <a:pPr>
              <a:buFont typeface="Wingdings" pitchFamily="2" charset="2"/>
              <a:buNone/>
            </a:pPr>
            <a:endParaRPr lang="en-US" altLang="zh-CN" sz="3400" dirty="0">
              <a:latin typeface="楷体_GB2312" pitchFamily="49" charset="-122"/>
              <a:ea typeface="楷体_GB2312" pitchFamily="49" charset="-122"/>
            </a:endParaRPr>
          </a:p>
          <a:p>
            <a:pPr>
              <a:buFont typeface="Wingdings" pitchFamily="2" charset="2"/>
              <a:buNone/>
            </a:pPr>
            <a:r>
              <a:rPr lang="en-US" altLang="zh-CN" sz="3400" dirty="0">
                <a:latin typeface="楷体_GB2312" pitchFamily="49" charset="-122"/>
                <a:ea typeface="楷体_GB2312" pitchFamily="49" charset="-122"/>
              </a:rPr>
              <a:t>     </a:t>
            </a:r>
            <a:r>
              <a:rPr lang="zh-CN" altLang="en-US" sz="3900" b="1" dirty="0">
                <a:solidFill>
                  <a:srgbClr val="382DC1"/>
                </a:solidFill>
                <a:latin typeface="Times New Roman" pitchFamily="18" charset="0"/>
                <a:ea typeface="楷体_GB2312" pitchFamily="49" charset="-122"/>
              </a:rPr>
              <a:t>连续系统</a:t>
            </a:r>
            <a:r>
              <a:rPr lang="zh-CN" altLang="en-US" sz="3400" b="1" dirty="0">
                <a:latin typeface="楷体_GB2312" pitchFamily="49" charset="-122"/>
                <a:ea typeface="楷体_GB2312" pitchFamily="49" charset="-122"/>
              </a:rPr>
              <a:t>电泳体系中</a:t>
            </a:r>
            <a:r>
              <a:rPr lang="en-US" altLang="zh-CN" sz="3400" b="1" dirty="0">
                <a:latin typeface="楷体_GB2312" pitchFamily="49" charset="-122"/>
                <a:ea typeface="楷体_GB2312" pitchFamily="49" charset="-122"/>
              </a:rPr>
              <a:t>,</a:t>
            </a:r>
            <a:r>
              <a:rPr lang="zh-CN" altLang="en-US" sz="3400" b="1" dirty="0">
                <a:latin typeface="楷体_GB2312" pitchFamily="49" charset="-122"/>
                <a:ea typeface="楷体_GB2312" pitchFamily="49" charset="-122"/>
              </a:rPr>
              <a:t>缓冲液</a:t>
            </a:r>
            <a:r>
              <a:rPr lang="en-US" altLang="zh-CN" sz="3400" b="1" dirty="0">
                <a:latin typeface="Times New Roman" pitchFamily="18" charset="0"/>
                <a:ea typeface="楷体_GB2312" pitchFamily="49" charset="-122"/>
              </a:rPr>
              <a:t>pH</a:t>
            </a:r>
            <a:r>
              <a:rPr lang="zh-CN" altLang="en-US" sz="3400" b="1" dirty="0">
                <a:latin typeface="楷体_GB2312" pitchFamily="49" charset="-122"/>
                <a:ea typeface="楷体_GB2312" pitchFamily="49" charset="-122"/>
              </a:rPr>
              <a:t>值及凝胶浓度相同，带电颗粒在电场作用下，主要靠电荷和分子筛效应</a:t>
            </a:r>
            <a:r>
              <a:rPr lang="zh-CN" altLang="en-US" sz="3400" dirty="0">
                <a:latin typeface="楷体_GB2312" pitchFamily="49" charset="-122"/>
                <a:ea typeface="楷体_GB2312" pitchFamily="49" charset="-122"/>
              </a:rPr>
              <a:t>。</a:t>
            </a:r>
            <a:endParaRPr lang="zh-CN" altLang="en-US" sz="3400" dirty="0">
              <a:solidFill>
                <a:srgbClr val="FF6600"/>
              </a:solidFill>
            </a:endParaRPr>
          </a:p>
        </p:txBody>
      </p:sp>
    </p:spTree>
    <p:extLst>
      <p:ext uri="{BB962C8B-B14F-4D97-AF65-F5344CB8AC3E}">
        <p14:creationId xmlns:p14="http://schemas.microsoft.com/office/powerpoint/2010/main" val="80756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67744" y="1052736"/>
            <a:ext cx="4191000" cy="960437"/>
          </a:xfrm>
        </p:spPr>
        <p:txBody>
          <a:bodyPr/>
          <a:lstStyle/>
          <a:p>
            <a:r>
              <a:rPr lang="zh-CN" altLang="en-US" sz="5100" b="1" dirty="0">
                <a:solidFill>
                  <a:srgbClr val="382DC1"/>
                </a:solidFill>
                <a:latin typeface="Times New Roman" pitchFamily="18" charset="0"/>
                <a:ea typeface="楷体_GB2312" pitchFamily="49" charset="-122"/>
              </a:rPr>
              <a:t>不连续系统</a:t>
            </a:r>
          </a:p>
        </p:txBody>
      </p:sp>
      <p:sp>
        <p:nvSpPr>
          <p:cNvPr id="63491" name="Rectangle 3"/>
          <p:cNvSpPr>
            <a:spLocks noGrp="1" noChangeArrowheads="1"/>
          </p:cNvSpPr>
          <p:nvPr>
            <p:ph type="body" idx="1"/>
          </p:nvPr>
        </p:nvSpPr>
        <p:spPr>
          <a:xfrm>
            <a:off x="381000" y="2359025"/>
            <a:ext cx="8540750" cy="3051175"/>
          </a:xfrm>
        </p:spPr>
        <p:txBody>
          <a:bodyPr/>
          <a:lstStyle/>
          <a:p>
            <a:r>
              <a:rPr lang="zh-CN" altLang="en-US" sz="3400" b="1" dirty="0">
                <a:latin typeface="楷体_GB2312" pitchFamily="49" charset="-122"/>
                <a:ea typeface="楷体_GB2312" pitchFamily="49" charset="-122"/>
              </a:rPr>
              <a:t>不连续系统中由于缓冲液离子成分，</a:t>
            </a:r>
            <a:r>
              <a:rPr lang="en-US" altLang="zh-CN" sz="3400" b="1" dirty="0">
                <a:latin typeface="Times New Roman" pitchFamily="18" charset="0"/>
                <a:ea typeface="楷体_GB2312" pitchFamily="49" charset="-122"/>
              </a:rPr>
              <a:t>pH</a:t>
            </a:r>
            <a:r>
              <a:rPr lang="zh-CN" altLang="en-US" sz="3400" b="1" dirty="0">
                <a:latin typeface="楷体_GB2312" pitchFamily="49" charset="-122"/>
                <a:ea typeface="楷体_GB2312" pitchFamily="49" charset="-122"/>
              </a:rPr>
              <a:t>，凝胶浓度及电位梯度的不连续性，带电颗粒在电场中泳动不仅有</a:t>
            </a:r>
            <a:r>
              <a:rPr lang="zh-CN" altLang="en-US" sz="3400" b="1" dirty="0">
                <a:solidFill>
                  <a:schemeClr val="tx2"/>
                </a:solidFill>
                <a:latin typeface="楷体_GB2312" pitchFamily="49" charset="-122"/>
                <a:ea typeface="楷体_GB2312" pitchFamily="49" charset="-122"/>
              </a:rPr>
              <a:t>电荷效应，分子筛效应，还具有浓缩效应</a:t>
            </a:r>
            <a:r>
              <a:rPr lang="zh-CN" altLang="en-US" sz="3400" b="1" dirty="0">
                <a:latin typeface="楷体_GB2312" pitchFamily="49" charset="-122"/>
                <a:ea typeface="楷体_GB2312" pitchFamily="49" charset="-122"/>
              </a:rPr>
              <a:t>，因而其分离条带清晰度及分辨率均较前者佳。</a:t>
            </a:r>
          </a:p>
        </p:txBody>
      </p:sp>
    </p:spTree>
    <p:extLst>
      <p:ext uri="{BB962C8B-B14F-4D97-AF65-F5344CB8AC3E}">
        <p14:creationId xmlns:p14="http://schemas.microsoft.com/office/powerpoint/2010/main" val="71734629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2355</Words>
  <Application>Microsoft Office PowerPoint</Application>
  <PresentationFormat>全屏显示(4:3)</PresentationFormat>
  <Paragraphs>169</Paragraphs>
  <Slides>43</Slides>
  <Notes>1</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43</vt:i4>
      </vt:variant>
    </vt:vector>
  </HeadingPairs>
  <TitlesOfParts>
    <vt:vector size="63" baseType="lpstr">
      <vt:lpstr>Microsoft JhengHei</vt:lpstr>
      <vt:lpstr>新細明體</vt:lpstr>
      <vt:lpstr>方正姚体</vt:lpstr>
      <vt:lpstr>华文彩云</vt:lpstr>
      <vt:lpstr>华文楷体</vt:lpstr>
      <vt:lpstr>华文宋体</vt:lpstr>
      <vt:lpstr>华文细黑</vt:lpstr>
      <vt:lpstr>楷体_GB2312</vt:lpstr>
      <vt:lpstr>宋体</vt:lpstr>
      <vt:lpstr>微软雅黑</vt:lpstr>
      <vt:lpstr>幼圆</vt:lpstr>
      <vt:lpstr>Arial</vt:lpstr>
      <vt:lpstr>Calibri</vt:lpstr>
      <vt:lpstr>Franklin Gothic Book</vt:lpstr>
      <vt:lpstr>Tahoma</vt:lpstr>
      <vt:lpstr>Times New Roman</vt:lpstr>
      <vt:lpstr>Wingdings</vt:lpstr>
      <vt:lpstr>Wingdings 2</vt:lpstr>
      <vt:lpstr>Office 主题​​</vt:lpstr>
      <vt:lpstr>Equation.3</vt:lpstr>
      <vt:lpstr>PowerPoint 演示文稿</vt:lpstr>
      <vt:lpstr>PowerPoint 演示文稿</vt:lpstr>
      <vt:lpstr>PowerPoint 演示文稿</vt:lpstr>
      <vt:lpstr>PowerPoint 演示文稿</vt:lpstr>
      <vt:lpstr>PowerPoint 演示文稿</vt:lpstr>
      <vt:lpstr>PowerPoint 演示文稿</vt:lpstr>
      <vt:lpstr>基本原理</vt:lpstr>
      <vt:lpstr>分类</vt:lpstr>
      <vt:lpstr>不连续系统</vt:lpstr>
      <vt:lpstr>浓缩胶</vt:lpstr>
      <vt:lpstr>PowerPoint 演示文稿</vt:lpstr>
      <vt:lpstr>浓缩效应之二</vt:lpstr>
      <vt:lpstr>PowerPoint 演示文稿</vt:lpstr>
      <vt:lpstr>电荷效应之二</vt:lpstr>
      <vt:lpstr>电荷效应之三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常见问题及处理办法</vt:lpstr>
      <vt:lpstr>PowerPoint 演示文稿</vt:lpstr>
      <vt:lpstr>实验原理1</vt:lpstr>
      <vt:lpstr>实验原理2</vt:lpstr>
      <vt:lpstr>琼脂糖凝胶电泳技术</vt:lpstr>
      <vt:lpstr>DNA的琼脂糖凝胶电泳</vt:lpstr>
      <vt:lpstr>核酸构型与琼脂糖凝胶电泳分离的关系</vt:lpstr>
      <vt:lpstr>凝胶的浓度</vt:lpstr>
      <vt:lpstr>缓冲液</vt:lpstr>
      <vt:lpstr>电压和温度</vt:lpstr>
      <vt:lpstr>marker的选择</vt:lpstr>
      <vt:lpstr>PowerPoint 演示文稿</vt:lpstr>
      <vt:lpstr>影响电泳迁移率的因素</vt:lpstr>
      <vt:lpstr>应用</vt:lpstr>
      <vt:lpstr>PowerPoint 演示文稿</vt:lpstr>
      <vt:lpstr>SDS-PAGE的优点</vt:lpstr>
      <vt:lpstr>SDS-PAGE的缺点</vt:lpstr>
      <vt:lpstr>SDS-PAGE的缺点</vt:lpstr>
      <vt:lpstr>琼脂糖凝胶电泳特点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电泳技术的基本原理</dc:title>
  <dc:creator>asus</dc:creator>
  <cp:lastModifiedBy>Bian Liping</cp:lastModifiedBy>
  <cp:revision>24</cp:revision>
  <dcterms:created xsi:type="dcterms:W3CDTF">2013-12-02T02:14:05Z</dcterms:created>
  <dcterms:modified xsi:type="dcterms:W3CDTF">2018-02-16T08:20:02Z</dcterms:modified>
</cp:coreProperties>
</file>